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200"/>
  </p:normalViewPr>
  <p:slideViewPr>
    <p:cSldViewPr snapToGrid="0">
      <p:cViewPr>
        <p:scale>
          <a:sx n="96" d="100"/>
          <a:sy n="96" d="100"/>
        </p:scale>
        <p:origin x="20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15875-BDE9-B542-8C52-A7A4C6A45015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8227C-521A-1944-B8E7-59EB0971C2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53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Архитектура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Seaborn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позволяет вам быстро изучить и понять свои данные.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Seaborn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захватывает целые фреймы данных или массивы, в которых содержатся все ваши данные, и выполняет все внутренние функции, нужные для семантического маппинга и статистической агрегации для преобразования данных в информативные графики.</a:t>
            </a:r>
          </a:p>
          <a:p>
            <a:pPr algn="l"/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Она абстрагирует сложность, позволяя вам проектировать графики в соответствии с вашими нуждами.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8227C-521A-1944-B8E7-59EB0971C252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61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8227C-521A-1944-B8E7-59EB0971C25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237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Перед тем, как мы начнем строить графики, нам нужны данные. Прелесть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seaborn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 том, что он работает непосредственно с объектами 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dataframe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из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pandas,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что делает ее очень удобной. Более того, библиотека поставляется с некоторыми встроенными наборами данных, которые можно использовать прямо из кода, и не загружать файлы вручную.</a:t>
            </a:r>
          </a:p>
          <a:p>
            <a:pPr algn="l"/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Давайте посмотрим, как это работает на наборе данных о рейсах самолетов.</a:t>
            </a:r>
          </a:p>
          <a:p>
            <a:endParaRPr lang="ru-RU" dirty="0"/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Вся магия происходит при вызове функции </a:t>
            </a:r>
            <a:r>
              <a:rPr lang="en-US" dirty="0" err="1"/>
              <a:t>load_dataset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которая ожидает имя загружаемых данных и возвращает </a:t>
            </a:r>
            <a:r>
              <a:rPr lang="en-US" dirty="0" err="1"/>
              <a:t>dataframe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8227C-521A-1944-B8E7-59EB0971C252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41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Диаграмма рассеяния — это диаграмма, которая отображает точки на основе двух измерений набора данных. Создать диаграмму рассеяния в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seaborn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очень просто, ведь для этого нужна всего одна строчка кода.</a:t>
            </a:r>
          </a:p>
          <a:p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Функция </a:t>
            </a:r>
            <a:r>
              <a:rPr lang="en-US" dirty="0"/>
              <a:t>scatterplot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принимает в себя набор данных, который нужно визуализировать, и столбцы, которые будут выступать как оси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x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y.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8227C-521A-1944-B8E7-59EB0971C25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78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Этот график рисует линию, которая представляет собой развитие непрерывных или категориальных данных. Этот вид графиков популярен и известен, и его легко создать. Как и раньше, мы воспользуемся функцией </a:t>
            </a:r>
            <a:r>
              <a:rPr lang="en-US" dirty="0" err="1"/>
              <a:t>lineplot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с набором данных и столбцами, представляющими оси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x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y.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Остальное за нас сделает </a:t>
            </a:r>
            <a:r>
              <a:rPr lang="en-US" dirty="0"/>
              <a:t>seaborn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8227C-521A-1944-B8E7-59EB0971C252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011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Наверное, это самый известный тип диаграммы, и, как вы уже догадались, мы можем построить этот тип диаграмм с помощью </a:t>
            </a:r>
            <a:r>
              <a:rPr lang="en-US" dirty="0"/>
              <a:t>seaborn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также, как мы сделали это для линейного графика и диаграммы рассеяния, с помощью функции </a:t>
            </a:r>
            <a:r>
              <a:rPr lang="en-US" dirty="0" err="1"/>
              <a:t>barplot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8227C-521A-1944-B8E7-59EB0971C252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051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Мы уже говорили о том, что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seaborn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любит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pandas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до такой степени, что все ее функции строятся на структуре </a:t>
            </a:r>
            <a:r>
              <a:rPr lang="en-US" dirty="0" err="1"/>
              <a:t>dataframe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До этого момента мы использовали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seaborn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с предварительно загруженными данными, но что, если мы хотим визуализировать данные, которые уже загрузили с помощью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pandas?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8227C-521A-1944-B8E7-59EB0971C252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38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8227C-521A-1944-B8E7-59EB0971C252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26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03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84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10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20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45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56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11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21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67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19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59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861F-A87A-664B-BDBA-AEDFFC9734C2}" type="datetimeFigureOut">
              <a:rPr lang="ru-RU" smtClean="0"/>
              <a:t>04.11.2023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3A900-B15A-3A4A-B19D-EAEC9FA8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84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eaborn.pydata.org/examples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C3B15-DDFD-2E5A-A20C-B7315B405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Информатика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922792-A83E-EBE5-49FB-D2B15CCC5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Баранов М.А.</a:t>
            </a:r>
          </a:p>
          <a:p>
            <a:r>
              <a:rPr lang="ru-RU" dirty="0"/>
              <a:t>Осень 2023</a:t>
            </a:r>
          </a:p>
        </p:txBody>
      </p:sp>
    </p:spTree>
    <p:extLst>
      <p:ext uri="{BB962C8B-B14F-4D97-AF65-F5344CB8AC3E}">
        <p14:creationId xmlns:p14="http://schemas.microsoft.com/office/powerpoint/2010/main" val="53947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341DC-3451-33FA-3551-971D504C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Аргумент-формат, цвет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4FCC1C-2C24-B945-15FF-A71919930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b="1" dirty="0">
                <a:effectLst/>
                <a:latin typeface="DejaVuSerif"/>
              </a:rPr>
              <a:t>Символы цвета: </a:t>
            </a:r>
            <a:endParaRPr lang="ru-RU" b="1" dirty="0">
              <a:effectLst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b' : </a:t>
            </a:r>
            <a:r>
              <a:rPr lang="ru-RU" sz="1800" dirty="0" err="1">
                <a:effectLst/>
                <a:latin typeface="DejaVuSansMono"/>
              </a:rPr>
              <a:t>синии</a:t>
            </a:r>
            <a:r>
              <a:rPr lang="ru-RU" sz="1800" dirty="0">
                <a:effectLst/>
                <a:latin typeface="DejaVuSansMono"/>
              </a:rPr>
              <a:t>̆ (</a:t>
            </a:r>
            <a:r>
              <a:rPr lang="en-US" sz="1800" dirty="0">
                <a:effectLst/>
                <a:latin typeface="DejaVuSansMono"/>
              </a:rPr>
              <a:t>blue)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'g' : </a:t>
            </a:r>
            <a:r>
              <a:rPr lang="ru-RU" sz="1800" dirty="0" err="1">
                <a:effectLst/>
                <a:latin typeface="DejaVuSansMono"/>
              </a:rPr>
              <a:t>зеленыи</a:t>
            </a:r>
            <a:r>
              <a:rPr lang="ru-RU" sz="1800" dirty="0">
                <a:effectLst/>
                <a:latin typeface="DejaVuSansMono"/>
              </a:rPr>
              <a:t>̆ (</a:t>
            </a:r>
            <a:r>
              <a:rPr lang="en-US" sz="1800" dirty="0">
                <a:effectLst/>
                <a:latin typeface="DejaVuSansMono"/>
              </a:rPr>
              <a:t>green)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'r' : </a:t>
            </a:r>
            <a:r>
              <a:rPr lang="ru-RU" sz="1800" dirty="0" err="1">
                <a:effectLst/>
                <a:latin typeface="DejaVuSansMono"/>
              </a:rPr>
              <a:t>красныи</a:t>
            </a:r>
            <a:r>
              <a:rPr lang="ru-RU" sz="1800" dirty="0">
                <a:effectLst/>
                <a:latin typeface="DejaVuSansMono"/>
              </a:rPr>
              <a:t>̆ (</a:t>
            </a:r>
            <a:r>
              <a:rPr lang="en-US" sz="1800" dirty="0">
                <a:effectLst/>
                <a:latin typeface="DejaVuSansMono"/>
              </a:rPr>
              <a:t>red)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'c' : </a:t>
            </a:r>
            <a:r>
              <a:rPr lang="ru-RU" sz="1800" dirty="0" err="1">
                <a:effectLst/>
                <a:latin typeface="DejaVuSansMono"/>
              </a:rPr>
              <a:t>голубои</a:t>
            </a:r>
            <a:r>
              <a:rPr lang="ru-RU" sz="1800" dirty="0">
                <a:effectLst/>
                <a:latin typeface="DejaVuSansMono"/>
              </a:rPr>
              <a:t>̆ (</a:t>
            </a:r>
            <a:r>
              <a:rPr lang="en-US" sz="1800" dirty="0">
                <a:effectLst/>
                <a:latin typeface="DejaVuSansMono"/>
              </a:rPr>
              <a:t>cyan)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'm' : </a:t>
            </a:r>
            <a:r>
              <a:rPr lang="ru-RU" sz="1800" dirty="0" err="1">
                <a:effectLst/>
                <a:latin typeface="DejaVuSansMono"/>
              </a:rPr>
              <a:t>фиолетовыи</a:t>
            </a:r>
            <a:r>
              <a:rPr lang="ru-RU" sz="1800" dirty="0">
                <a:effectLst/>
                <a:latin typeface="DejaVuSansMono"/>
              </a:rPr>
              <a:t>̆ (</a:t>
            </a:r>
            <a:r>
              <a:rPr lang="en-US" sz="1800" dirty="0">
                <a:effectLst/>
                <a:latin typeface="DejaVuSansMono"/>
              </a:rPr>
              <a:t>magenta) 'y' : </a:t>
            </a:r>
            <a:r>
              <a:rPr lang="ru-RU" sz="1800" dirty="0" err="1">
                <a:effectLst/>
                <a:latin typeface="DejaVuSansMono"/>
              </a:rPr>
              <a:t>желтыи</a:t>
            </a:r>
            <a:r>
              <a:rPr lang="ru-RU" sz="1800" dirty="0">
                <a:effectLst/>
                <a:latin typeface="DejaVuSansMono"/>
              </a:rPr>
              <a:t>̆ (</a:t>
            </a:r>
            <a:r>
              <a:rPr lang="en-US" sz="1800" dirty="0">
                <a:effectLst/>
                <a:latin typeface="DejaVuSansMono"/>
              </a:rPr>
              <a:t>yellow)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'k' : </a:t>
            </a:r>
            <a:r>
              <a:rPr lang="ru-RU" sz="1800" dirty="0" err="1">
                <a:effectLst/>
                <a:latin typeface="DejaVuSansMono"/>
              </a:rPr>
              <a:t>черныи</a:t>
            </a:r>
            <a:r>
              <a:rPr lang="ru-RU" sz="1800" dirty="0">
                <a:effectLst/>
                <a:latin typeface="DejaVuSansMono"/>
              </a:rPr>
              <a:t>̆ (</a:t>
            </a:r>
            <a:r>
              <a:rPr lang="en-US" sz="1800" dirty="0">
                <a:effectLst/>
                <a:latin typeface="DejaVuSansMono"/>
              </a:rPr>
              <a:t>black)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'w' : </a:t>
            </a:r>
            <a:r>
              <a:rPr lang="ru-RU" sz="1800" dirty="0" err="1">
                <a:effectLst/>
                <a:latin typeface="DejaVuSansMono"/>
              </a:rPr>
              <a:t>белыи</a:t>
            </a:r>
            <a:r>
              <a:rPr lang="ru-RU" sz="1800" dirty="0">
                <a:effectLst/>
                <a:latin typeface="DejaVuSansMono"/>
              </a:rPr>
              <a:t>̆ (</a:t>
            </a:r>
            <a:r>
              <a:rPr lang="en-US" sz="1800" dirty="0">
                <a:effectLst/>
                <a:latin typeface="DejaVuSansMono"/>
              </a:rPr>
              <a:t>white) </a:t>
            </a:r>
            <a:endParaRPr lang="en-US" dirty="0">
              <a:effectLst/>
            </a:endParaRPr>
          </a:p>
          <a:p>
            <a:r>
              <a:rPr lang="ru-RU" sz="1800" b="1" dirty="0">
                <a:effectLst/>
                <a:latin typeface="DejaVuSerif"/>
              </a:rPr>
              <a:t>Примеры формата </a:t>
            </a:r>
            <a:endParaRPr lang="ru-RU" b="1" dirty="0">
              <a:effectLst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Db-' : </a:t>
            </a:r>
            <a:r>
              <a:rPr lang="ru-RU" sz="1800" dirty="0">
                <a:effectLst/>
                <a:latin typeface="DejaVuSansMono"/>
              </a:rPr>
              <a:t>синяя сплошная линия + маркеры-ромбы</a:t>
            </a:r>
            <a:br>
              <a:rPr lang="ru-RU" sz="1800" dirty="0">
                <a:effectLst/>
                <a:latin typeface="DejaVuSansMono"/>
              </a:rPr>
            </a:b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g--' : </a:t>
            </a:r>
            <a:r>
              <a:rPr lang="ru-RU" sz="1800" dirty="0">
                <a:effectLst/>
                <a:latin typeface="DejaVuSansMono"/>
              </a:rPr>
              <a:t>зеленая штриховая линия</a:t>
            </a:r>
            <a:br>
              <a:rPr lang="ru-RU" sz="1800" dirty="0">
                <a:effectLst/>
                <a:latin typeface="DejaVuSansMono"/>
              </a:rPr>
            </a:b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s' : </a:t>
            </a:r>
            <a:r>
              <a:rPr lang="ru-RU" sz="1800" dirty="0">
                <a:effectLst/>
                <a:latin typeface="DejaVuSansMono"/>
              </a:rPr>
              <a:t>маркеры в виде квадратов, цвет выбирается автоматически </a:t>
            </a:r>
            <a:endParaRPr lang="ru-RU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30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B4917-85F3-3D9E-819D-AD397C14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Именованные аргументы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20A75B-20C2-E847-6FBD-727FC0488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effectLst/>
                <a:latin typeface="DejaVuSerif"/>
              </a:rPr>
              <a:t>Некоторые именованные аргументы функции </a:t>
            </a:r>
            <a:r>
              <a:rPr lang="en-US" sz="1800" dirty="0">
                <a:effectLst/>
                <a:latin typeface="DejaVuSerif"/>
              </a:rPr>
              <a:t>plot() </a:t>
            </a:r>
            <a:endParaRPr lang="en-US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alpha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: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прозрачность графика,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от 0.0 (</a:t>
            </a:r>
            <a:r>
              <a:rPr lang="ru-RU" sz="1800" dirty="0" err="1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прозрачныи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̆) до 1.0 (</a:t>
            </a:r>
            <a:r>
              <a:rPr lang="ru-RU" sz="1800" dirty="0" err="1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сплошнои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̆) 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clip_box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: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прямоугольник, </a:t>
            </a:r>
            <a:r>
              <a:rPr lang="ru-RU" sz="1800" dirty="0" err="1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ограничивающии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̆ изображение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color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: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цвет линии или маркера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linestyle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или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ls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: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стиль линии</a:t>
            </a:r>
            <a:endParaRPr lang="en-US" sz="1800" dirty="0">
              <a:solidFill>
                <a:schemeClr val="accent2">
                  <a:lumMod val="75000"/>
                </a:schemeClr>
              </a:solidFill>
              <a:effectLst/>
              <a:latin typeface="DejaVuSans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linewidth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или </a:t>
            </a:r>
            <a:r>
              <a:rPr lang="en-US" sz="1800" dirty="0" err="1">
                <a:effectLst/>
                <a:latin typeface="DejaVuSansMono"/>
              </a:rPr>
              <a:t>lw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: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ширина линии в пикселях </a:t>
            </a:r>
            <a:endParaRPr lang="en-US" sz="1800" dirty="0">
              <a:solidFill>
                <a:schemeClr val="accent2">
                  <a:lumMod val="75000"/>
                </a:schemeClr>
              </a:solidFill>
              <a:effectLst/>
              <a:latin typeface="DejaVuSans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marker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: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стиль линии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markersize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или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DejaVuSansMono"/>
              </a:rPr>
              <a:t>ms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: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effectLst/>
                <a:latin typeface="DejaVuSansMono"/>
              </a:rPr>
              <a:t>размер маркера в пикселях </a:t>
            </a:r>
            <a:endParaRPr lang="ru-RU" dirty="0">
              <a:solidFill>
                <a:schemeClr val="accent2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DejaVuSerif"/>
              </a:rPr>
              <a:t>а также аргументы уточняющие стили отображения и аргументы для придания графику интерактивных </a:t>
            </a:r>
            <a:r>
              <a:rPr lang="ru-RU" sz="1800" dirty="0" err="1">
                <a:effectLst/>
                <a:latin typeface="DejaVuSerif"/>
              </a:rPr>
              <a:t>возможностеи</a:t>
            </a:r>
            <a:r>
              <a:rPr lang="ru-RU" sz="1800" dirty="0">
                <a:effectLst/>
                <a:latin typeface="DejaVuSerif"/>
              </a:rPr>
              <a:t>̆ </a:t>
            </a:r>
            <a:endParaRPr lang="ru-RU" dirty="0">
              <a:effectLst/>
            </a:endParaRPr>
          </a:p>
          <a:p>
            <a:r>
              <a:rPr lang="ru-RU" sz="1800" dirty="0" err="1">
                <a:effectLst/>
                <a:latin typeface="DejaVuSerif"/>
              </a:rPr>
              <a:t>Именованныи</a:t>
            </a:r>
            <a:r>
              <a:rPr lang="ru-RU" sz="1800" dirty="0">
                <a:effectLst/>
                <a:latin typeface="DejaVuSerif"/>
              </a:rPr>
              <a:t>̆ аргумент </a:t>
            </a:r>
            <a:r>
              <a:rPr lang="en-US" sz="1800" dirty="0">
                <a:effectLst/>
                <a:latin typeface="DejaVuSerif"/>
              </a:rPr>
              <a:t>color </a:t>
            </a:r>
            <a:r>
              <a:rPr lang="ru-RU" sz="1800" dirty="0">
                <a:effectLst/>
                <a:latin typeface="DejaVuSerif"/>
              </a:rPr>
              <a:t>и аналогичные именованные аргументы других функций воспринимают значение цвета в виде однобуквенного сокращения, полного названия некоторых цветов и </a:t>
            </a:r>
            <a:r>
              <a:rPr lang="en-US" sz="1800" dirty="0">
                <a:effectLst/>
                <a:latin typeface="DejaVuSerif"/>
              </a:rPr>
              <a:t>RGB-</a:t>
            </a:r>
            <a:r>
              <a:rPr lang="ru-RU" sz="1800" dirty="0">
                <a:effectLst/>
                <a:latin typeface="DejaVuSerif"/>
              </a:rPr>
              <a:t>нотацию в виде #</a:t>
            </a:r>
            <a:r>
              <a:rPr lang="en-US" sz="1800" dirty="0" err="1">
                <a:effectLst/>
                <a:latin typeface="DejaVuSerif"/>
              </a:rPr>
              <a:t>rrggbb</a:t>
            </a:r>
            <a:r>
              <a:rPr lang="en-US" sz="1800" dirty="0">
                <a:effectLst/>
                <a:latin typeface="DejaVuSerif"/>
              </a:rPr>
              <a:t>, </a:t>
            </a:r>
            <a:r>
              <a:rPr lang="ru-RU" sz="1800" dirty="0">
                <a:effectLst/>
                <a:latin typeface="DejaVuSerif"/>
              </a:rPr>
              <a:t>например #</a:t>
            </a:r>
            <a:r>
              <a:rPr lang="en-US" sz="1800" dirty="0">
                <a:effectLst/>
                <a:latin typeface="DejaVuSerif"/>
              </a:rPr>
              <a:t>ffcc66 </a:t>
            </a:r>
            <a:endParaRPr lang="en-US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021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8E61FCB-538E-B8C0-4387-3EA4FCC9F4FF}"/>
              </a:ext>
            </a:extLst>
          </p:cNvPr>
          <p:cNvSpPr/>
          <p:nvPr/>
        </p:nvSpPr>
        <p:spPr>
          <a:xfrm>
            <a:off x="628650" y="4001294"/>
            <a:ext cx="7441462" cy="12086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35719B-5389-273F-D75B-448EED6E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Масштаб и оси координат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A81C4B-3A00-F0D1-E3A2-8AAFE59AD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DejaVuSerif"/>
              </a:rPr>
              <a:t>Масштаб по </a:t>
            </a:r>
            <a:r>
              <a:rPr lang="ru-RU" sz="1800" dirty="0" err="1">
                <a:effectLst/>
                <a:latin typeface="DejaVuSerif"/>
              </a:rPr>
              <a:t>каждои</a:t>
            </a:r>
            <a:r>
              <a:rPr lang="ru-RU" sz="1800" dirty="0">
                <a:effectLst/>
                <a:latin typeface="DejaVuSerif"/>
              </a:rPr>
              <a:t>̆ оси координат выбирается автоматически исходя из минимального и максимального значения отображаемых данных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Предельные значения координат по </a:t>
            </a:r>
            <a:r>
              <a:rPr lang="ru-RU" sz="1800" dirty="0" err="1">
                <a:effectLst/>
                <a:latin typeface="DejaVuSerif"/>
              </a:rPr>
              <a:t>каждои</a:t>
            </a:r>
            <a:r>
              <a:rPr lang="ru-RU" sz="1800" dirty="0">
                <a:effectLst/>
                <a:latin typeface="DejaVuSerif"/>
              </a:rPr>
              <a:t>̆ оси можно задать явно используя функции </a:t>
            </a:r>
            <a:r>
              <a:rPr lang="en-US" sz="1800" dirty="0" err="1">
                <a:effectLst/>
                <a:latin typeface="DejaVuSerif"/>
              </a:rPr>
              <a:t>xlim</a:t>
            </a:r>
            <a:r>
              <a:rPr lang="en-US" sz="1800" dirty="0">
                <a:effectLst/>
                <a:latin typeface="DejaVuSerif"/>
              </a:rPr>
              <a:t>() </a:t>
            </a:r>
            <a:r>
              <a:rPr lang="ru-RU" sz="1800" dirty="0">
                <a:effectLst/>
                <a:latin typeface="DejaVuSerif"/>
              </a:rPr>
              <a:t>и </a:t>
            </a:r>
            <a:r>
              <a:rPr lang="en-US" sz="1800" dirty="0" err="1">
                <a:effectLst/>
                <a:latin typeface="DejaVuSerif"/>
              </a:rPr>
              <a:t>ylim</a:t>
            </a:r>
            <a:r>
              <a:rPr lang="en-US" sz="1800" dirty="0">
                <a:effectLst/>
                <a:latin typeface="DejaVuSerif"/>
              </a:rPr>
              <a:t>()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Метки на координатных осях можно задать явно используя функции </a:t>
            </a:r>
            <a:r>
              <a:rPr lang="en-US" sz="1800" dirty="0" err="1">
                <a:effectLst/>
                <a:latin typeface="DejaVuSerif"/>
              </a:rPr>
              <a:t>xticks</a:t>
            </a:r>
            <a:r>
              <a:rPr lang="en-US" sz="1800" dirty="0">
                <a:effectLst/>
                <a:latin typeface="DejaVuSerif"/>
              </a:rPr>
              <a:t>() </a:t>
            </a:r>
            <a:r>
              <a:rPr lang="ru-RU" sz="1800" dirty="0">
                <a:effectLst/>
                <a:latin typeface="DejaVuSerif"/>
              </a:rPr>
              <a:t>и </a:t>
            </a:r>
            <a:r>
              <a:rPr lang="en-US" sz="1800" dirty="0" err="1">
                <a:effectLst/>
                <a:latin typeface="DejaVuSerif"/>
              </a:rPr>
              <a:t>yticks</a:t>
            </a:r>
            <a:r>
              <a:rPr lang="en-US" sz="1800" dirty="0">
                <a:effectLst/>
                <a:latin typeface="DejaVuSerif"/>
              </a:rPr>
              <a:t>()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effectLst/>
                <a:latin typeface="Monaco" pitchFamily="2" charset="0"/>
              </a:rPr>
              <a:t>plt.xlim</a:t>
            </a:r>
            <a:r>
              <a:rPr lang="en-US" sz="1800" dirty="0">
                <a:effectLst/>
                <a:latin typeface="Monaco" pitchFamily="2" charset="0"/>
              </a:rPr>
              <a:t>(-6, 6)</a:t>
            </a:r>
            <a:br>
              <a:rPr lang="en-US" sz="1800" dirty="0">
                <a:effectLst/>
                <a:latin typeface="Monaco" pitchFamily="2" charset="0"/>
              </a:rPr>
            </a:br>
            <a:r>
              <a:rPr lang="en-US" sz="1800" dirty="0" err="1">
                <a:effectLst/>
                <a:latin typeface="Monaco" pitchFamily="2" charset="0"/>
              </a:rPr>
              <a:t>plt.ylim</a:t>
            </a:r>
            <a:r>
              <a:rPr lang="en-US" sz="1800" dirty="0">
                <a:effectLst/>
                <a:latin typeface="Monaco" pitchFamily="2" charset="0"/>
              </a:rPr>
              <a:t>(-1.5, 1.5)</a:t>
            </a:r>
            <a:br>
              <a:rPr lang="en-US" sz="1800" dirty="0">
                <a:effectLst/>
                <a:latin typeface="Monaco" pitchFamily="2" charset="0"/>
              </a:rPr>
            </a:br>
            <a:r>
              <a:rPr lang="en-US" sz="1800" dirty="0" err="1">
                <a:effectLst/>
                <a:latin typeface="Monaco" pitchFamily="2" charset="0"/>
              </a:rPr>
              <a:t>plt.xticks</a:t>
            </a:r>
            <a:r>
              <a:rPr lang="en-US" sz="1800" dirty="0">
                <a:effectLst/>
                <a:latin typeface="Monaco" pitchFamily="2" charset="0"/>
              </a:rPr>
              <a:t>(</a:t>
            </a:r>
            <a:r>
              <a:rPr lang="en-US" sz="1800" dirty="0" err="1">
                <a:effectLst/>
                <a:latin typeface="Monaco" pitchFamily="2" charset="0"/>
              </a:rPr>
              <a:t>np.linspace</a:t>
            </a:r>
            <a:r>
              <a:rPr lang="en-US" sz="1800" dirty="0">
                <a:effectLst/>
                <a:latin typeface="Monaco" pitchFamily="2" charset="0"/>
              </a:rPr>
              <a:t>(-6, 6, 13, endpoint=True))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effectLst/>
                <a:latin typeface="Monaco" pitchFamily="2" charset="0"/>
              </a:rPr>
              <a:t>plt.yticks</a:t>
            </a:r>
            <a:r>
              <a:rPr lang="en-US" sz="1800" dirty="0">
                <a:effectLst/>
                <a:latin typeface="Monaco" pitchFamily="2" charset="0"/>
              </a:rPr>
              <a:t>(</a:t>
            </a:r>
            <a:r>
              <a:rPr lang="en-US" sz="1800" dirty="0" err="1">
                <a:effectLst/>
                <a:latin typeface="Monaco" pitchFamily="2" charset="0"/>
              </a:rPr>
              <a:t>np.linspace</a:t>
            </a:r>
            <a:r>
              <a:rPr lang="en-US" sz="1800" dirty="0">
                <a:effectLst/>
                <a:latin typeface="Monaco" pitchFamily="2" charset="0"/>
              </a:rPr>
              <a:t>(-1.5, 1.5, 13, endpoint=True)) </a:t>
            </a:r>
            <a:endParaRPr lang="en-US" dirty="0">
              <a:effectLst/>
              <a:latin typeface="Monaco" pitchFamily="2" charset="0"/>
            </a:endParaRPr>
          </a:p>
          <a:p>
            <a:r>
              <a:rPr lang="ru-RU" sz="1800" dirty="0">
                <a:effectLst/>
                <a:latin typeface="DejaVuSerif"/>
              </a:rPr>
              <a:t>После вызова функции </a:t>
            </a:r>
            <a:r>
              <a:rPr lang="en-US" sz="1800" dirty="0">
                <a:effectLst/>
                <a:latin typeface="DejaVuSerif"/>
              </a:rPr>
              <a:t>close() </a:t>
            </a:r>
            <a:r>
              <a:rPr lang="ru-RU" sz="1800" dirty="0" err="1">
                <a:effectLst/>
                <a:latin typeface="DejaVuSerif"/>
              </a:rPr>
              <a:t>настройки</a:t>
            </a:r>
            <a:r>
              <a:rPr lang="ru-RU" sz="1800" dirty="0">
                <a:effectLst/>
                <a:latin typeface="DejaVuSerif"/>
              </a:rPr>
              <a:t> возвращаются к значениям по умолчанию 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149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BF463-B5AE-5F0B-E91A-F13C0E69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</a:t>
            </a:r>
            <a:r>
              <a:rPr lang="en-US" dirty="0"/>
              <a:t>figure()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33645A-0E53-CD36-F6C9-D2C772BE8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DejaVuSerif"/>
              </a:rPr>
              <a:t>Функция </a:t>
            </a:r>
            <a:r>
              <a:rPr lang="en-US" sz="1800" dirty="0">
                <a:effectLst/>
                <a:latin typeface="DejaVuSerif"/>
              </a:rPr>
              <a:t>plot() </a:t>
            </a:r>
            <a:r>
              <a:rPr lang="ru-RU" sz="1800" dirty="0">
                <a:effectLst/>
                <a:latin typeface="DejaVuSerif"/>
              </a:rPr>
              <a:t>это агрегатор многих </a:t>
            </a:r>
            <a:r>
              <a:rPr lang="ru-RU" sz="1800" dirty="0" err="1">
                <a:effectLst/>
                <a:latin typeface="DejaVuSerif"/>
              </a:rPr>
              <a:t>действии</a:t>
            </a:r>
            <a:r>
              <a:rPr lang="ru-RU" sz="1800" dirty="0">
                <a:effectLst/>
                <a:latin typeface="DejaVuSerif"/>
              </a:rPr>
              <a:t>̆, в том числе создания "холста", на котором производится отображение графиков. Холст это объект класса </a:t>
            </a:r>
            <a:r>
              <a:rPr lang="en-US" sz="1800" i="1" dirty="0" err="1">
                <a:effectLst/>
                <a:latin typeface="DejaVuSerif"/>
              </a:rPr>
              <a:t>matplotlib.figure.Figure</a:t>
            </a:r>
            <a:r>
              <a:rPr lang="en-US" sz="1800" i="1" dirty="0">
                <a:effectLst/>
                <a:latin typeface="DejaVuSerif"/>
              </a:rPr>
              <a:t>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Виртуальную поверхность для рисования ("холст" или "картинку") можно создать явным образом, вызвав функцию </a:t>
            </a:r>
            <a:r>
              <a:rPr lang="en-US" sz="1800" i="1" dirty="0">
                <a:effectLst/>
                <a:latin typeface="DejaVuSerif"/>
              </a:rPr>
              <a:t>figure()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Функция </a:t>
            </a:r>
            <a:r>
              <a:rPr lang="en-US" sz="1800" dirty="0">
                <a:effectLst/>
                <a:latin typeface="DejaVuSerif"/>
              </a:rPr>
              <a:t>figure() </a:t>
            </a:r>
            <a:r>
              <a:rPr lang="ru-RU" sz="1800" dirty="0">
                <a:effectLst/>
                <a:latin typeface="DejaVuSerif"/>
              </a:rPr>
              <a:t>воспринимает ряд позиционных и именованных параметров, все параметры необязательные </a:t>
            </a:r>
            <a:endParaRPr lang="ru-RU" dirty="0">
              <a:effectLst/>
            </a:endParaRPr>
          </a:p>
          <a:p>
            <a:r>
              <a:rPr lang="ru-RU" sz="1800" dirty="0" err="1">
                <a:effectLst/>
                <a:latin typeface="DejaVuSerif"/>
              </a:rPr>
              <a:t>Первыи</a:t>
            </a:r>
            <a:r>
              <a:rPr lang="ru-RU" sz="1800" dirty="0">
                <a:effectLst/>
                <a:latin typeface="DejaVuSerif"/>
              </a:rPr>
              <a:t>̆ параметр </a:t>
            </a:r>
            <a:r>
              <a:rPr lang="en-US" sz="1800" i="1" dirty="0">
                <a:effectLst/>
                <a:latin typeface="DejaVuSerif"/>
              </a:rPr>
              <a:t>num </a:t>
            </a:r>
            <a:r>
              <a:rPr lang="en-US" sz="1800" dirty="0">
                <a:effectLst/>
                <a:latin typeface="DejaVuSerif"/>
              </a:rPr>
              <a:t>- </a:t>
            </a:r>
            <a:r>
              <a:rPr lang="ru-RU" sz="1800" dirty="0">
                <a:effectLst/>
                <a:latin typeface="DejaVuSerif"/>
              </a:rPr>
              <a:t>номер картинки</a:t>
            </a:r>
            <a:br>
              <a:rPr lang="ru-RU" sz="1800" dirty="0">
                <a:effectLst/>
                <a:latin typeface="DejaVuSerif"/>
              </a:rPr>
            </a:br>
            <a:r>
              <a:rPr lang="ru-RU" sz="1800" dirty="0">
                <a:effectLst/>
                <a:latin typeface="DejaVuSerif"/>
              </a:rPr>
              <a:t>если не задан - создает новую картинку, номер картинки </a:t>
            </a:r>
            <a:endParaRPr lang="ru-RU" dirty="0">
              <a:effectLst/>
            </a:endParaRPr>
          </a:p>
          <a:p>
            <a:pPr lvl="1"/>
            <a:r>
              <a:rPr lang="ru-RU" sz="1800" dirty="0">
                <a:effectLst/>
                <a:latin typeface="DejaVuSerif"/>
              </a:rPr>
              <a:t>устанавливается автоматически </a:t>
            </a:r>
            <a:endParaRPr lang="ru-RU" sz="3200" dirty="0">
              <a:effectLst/>
            </a:endParaRPr>
          </a:p>
          <a:p>
            <a:pPr lvl="1"/>
            <a:r>
              <a:rPr lang="ru-RU" sz="1800" dirty="0">
                <a:effectLst/>
                <a:latin typeface="DejaVuSerif"/>
              </a:rPr>
              <a:t>если задан как число </a:t>
            </a:r>
            <a:r>
              <a:rPr lang="en-US" sz="1800" dirty="0">
                <a:effectLst/>
                <a:latin typeface="DejaVuSerif"/>
              </a:rPr>
              <a:t>N, </a:t>
            </a:r>
            <a:r>
              <a:rPr lang="ru-RU" sz="1800" dirty="0">
                <a:effectLst/>
                <a:latin typeface="DejaVuSerif"/>
              </a:rPr>
              <a:t>создает картинку с номером </a:t>
            </a:r>
            <a:r>
              <a:rPr lang="en-US" sz="1800" dirty="0">
                <a:effectLst/>
                <a:latin typeface="DejaVuSerif"/>
              </a:rPr>
              <a:t>N; </a:t>
            </a:r>
            <a:r>
              <a:rPr lang="ru-RU" sz="1800" dirty="0">
                <a:effectLst/>
                <a:latin typeface="DejaVuSerif"/>
              </a:rPr>
              <a:t>если картинка с номером </a:t>
            </a:r>
            <a:r>
              <a:rPr lang="en-US" sz="1800" dirty="0">
                <a:effectLst/>
                <a:latin typeface="DejaVuSerif"/>
              </a:rPr>
              <a:t>N </a:t>
            </a:r>
            <a:r>
              <a:rPr lang="ru-RU" sz="1800" dirty="0">
                <a:effectLst/>
                <a:latin typeface="DejaVuSerif"/>
              </a:rPr>
              <a:t>уже существует, делает ее </a:t>
            </a:r>
            <a:r>
              <a:rPr lang="ru-RU" sz="1800" dirty="0" err="1">
                <a:effectLst/>
                <a:latin typeface="DejaVuSerif"/>
              </a:rPr>
              <a:t>активнои</a:t>
            </a:r>
            <a:r>
              <a:rPr lang="ru-RU" sz="1800" dirty="0">
                <a:effectLst/>
                <a:latin typeface="DejaVuSerif"/>
              </a:rPr>
              <a:t>̆ </a:t>
            </a:r>
            <a:endParaRPr lang="ru-RU" sz="3200" dirty="0">
              <a:effectLst/>
            </a:endParaRPr>
          </a:p>
          <a:p>
            <a:pPr lvl="1"/>
            <a:r>
              <a:rPr lang="ru-RU" sz="1800" dirty="0">
                <a:effectLst/>
                <a:latin typeface="DejaVuSerif"/>
              </a:rPr>
              <a:t>если задан как строка, создает новую картинку, строка становится заголовком окна картинки </a:t>
            </a:r>
            <a:endParaRPr lang="ru-RU" sz="32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65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6F6FC-F8F3-A13A-4A8A-477E3002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изображения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0092CC-9E33-1FD6-4687-04DC79289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DejaVuSerif"/>
              </a:rPr>
              <a:t>Размер изображения можно задать при вызове функции </a:t>
            </a:r>
            <a:r>
              <a:rPr lang="en-US" sz="1800" dirty="0">
                <a:effectLst/>
                <a:latin typeface="DejaVuSerif"/>
              </a:rPr>
              <a:t>figure() </a:t>
            </a:r>
            <a:r>
              <a:rPr lang="ru-RU" sz="1800" dirty="0">
                <a:effectLst/>
                <a:latin typeface="DejaVuSerif"/>
              </a:rPr>
              <a:t>параметром </a:t>
            </a:r>
            <a:r>
              <a:rPr lang="en-US" sz="1800" dirty="0" err="1">
                <a:effectLst/>
                <a:latin typeface="DejaVuSerif"/>
              </a:rPr>
              <a:t>figsize</a:t>
            </a:r>
            <a:r>
              <a:rPr lang="en-US" sz="1800" dirty="0">
                <a:effectLst/>
                <a:latin typeface="DejaVuSerif"/>
              </a:rPr>
              <a:t> </a:t>
            </a:r>
            <a:endParaRPr lang="en-US" dirty="0">
              <a:effectLst/>
            </a:endParaRPr>
          </a:p>
          <a:p>
            <a:r>
              <a:rPr lang="en-US" sz="1800" dirty="0" err="1">
                <a:effectLst/>
                <a:latin typeface="DejaVuSerif"/>
              </a:rPr>
              <a:t>figsize</a:t>
            </a:r>
            <a:r>
              <a:rPr lang="en-US" sz="1800" dirty="0">
                <a:effectLst/>
                <a:latin typeface="DejaVuSerif"/>
              </a:rPr>
              <a:t>=(</a:t>
            </a:r>
            <a:r>
              <a:rPr lang="en-US" sz="1800" dirty="0" err="1">
                <a:effectLst/>
                <a:latin typeface="DejaVuSerif"/>
              </a:rPr>
              <a:t>x,y</a:t>
            </a:r>
            <a:r>
              <a:rPr lang="en-US" sz="1800" dirty="0">
                <a:effectLst/>
                <a:latin typeface="DejaVuSerif"/>
              </a:rPr>
              <a:t>) - </a:t>
            </a:r>
            <a:r>
              <a:rPr lang="ru-RU" sz="1800" dirty="0">
                <a:effectLst/>
                <a:latin typeface="DejaVuSerif"/>
              </a:rPr>
              <a:t>размер картинки в </a:t>
            </a:r>
            <a:r>
              <a:rPr lang="ru-RU" sz="1800" dirty="0" err="1">
                <a:effectLst/>
                <a:latin typeface="DejaVuSerif"/>
              </a:rPr>
              <a:t>дюймах</a:t>
            </a:r>
            <a:r>
              <a:rPr lang="ru-RU" sz="1800" dirty="0">
                <a:effectLst/>
                <a:latin typeface="DejaVuSerif"/>
              </a:rPr>
              <a:t>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Параметр </a:t>
            </a:r>
            <a:r>
              <a:rPr lang="en-US" sz="1800" dirty="0">
                <a:effectLst/>
                <a:latin typeface="DejaVuSerif"/>
              </a:rPr>
              <a:t>dpi - </a:t>
            </a:r>
            <a:r>
              <a:rPr lang="ru-RU" sz="1800" dirty="0">
                <a:effectLst/>
                <a:latin typeface="DejaVuSerif"/>
              </a:rPr>
              <a:t>разрешение изображения в точках на </a:t>
            </a:r>
            <a:r>
              <a:rPr lang="ru-RU" sz="1800" dirty="0" err="1">
                <a:effectLst/>
                <a:latin typeface="DejaVuSerif"/>
              </a:rPr>
              <a:t>дюйм</a:t>
            </a:r>
            <a:r>
              <a:rPr lang="ru-RU" sz="1800" dirty="0">
                <a:effectLst/>
                <a:latin typeface="DejaVuSerif"/>
              </a:rPr>
              <a:t>, позволяет пересчитать </a:t>
            </a:r>
            <a:r>
              <a:rPr lang="ru-RU" sz="1800" dirty="0" err="1">
                <a:effectLst/>
                <a:latin typeface="DejaVuSerif"/>
              </a:rPr>
              <a:t>дюймы</a:t>
            </a:r>
            <a:r>
              <a:rPr lang="ru-RU" sz="1800" dirty="0">
                <a:effectLst/>
                <a:latin typeface="DejaVuSerif"/>
              </a:rPr>
              <a:t> в пиксели на экране или точки в </a:t>
            </a:r>
            <a:r>
              <a:rPr lang="ru-RU" sz="1800" dirty="0" err="1">
                <a:effectLst/>
                <a:latin typeface="DejaVuSerif"/>
              </a:rPr>
              <a:t>файле</a:t>
            </a:r>
            <a:r>
              <a:rPr lang="ru-RU" sz="1800" dirty="0">
                <a:effectLst/>
                <a:latin typeface="DejaVuSerif"/>
              </a:rPr>
              <a:t>, содержащем изображение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Другие именованные параметры </a:t>
            </a:r>
            <a:endParaRPr lang="ru-RU" dirty="0">
              <a:effectLst/>
            </a:endParaRPr>
          </a:p>
          <a:p>
            <a:pPr lvl="1"/>
            <a:r>
              <a:rPr lang="en-US" sz="1400" dirty="0" err="1">
                <a:effectLst/>
                <a:latin typeface="DejaVuSerif"/>
              </a:rPr>
              <a:t>facecolor</a:t>
            </a:r>
            <a:r>
              <a:rPr lang="en-US" sz="1400" dirty="0">
                <a:effectLst/>
                <a:latin typeface="DejaVuSerif"/>
              </a:rPr>
              <a:t> - </a:t>
            </a:r>
            <a:r>
              <a:rPr lang="ru-RU" sz="1400" dirty="0">
                <a:effectLst/>
                <a:latin typeface="DejaVuSerif"/>
              </a:rPr>
              <a:t>цвет фона графика </a:t>
            </a:r>
            <a:endParaRPr lang="ru-RU" dirty="0">
              <a:effectLst/>
            </a:endParaRPr>
          </a:p>
          <a:p>
            <a:pPr lvl="1"/>
            <a:r>
              <a:rPr lang="en-US" sz="1400" dirty="0" err="1">
                <a:effectLst/>
                <a:latin typeface="DejaVuSerif"/>
              </a:rPr>
              <a:t>edgecolor</a:t>
            </a:r>
            <a:r>
              <a:rPr lang="en-US" sz="1400" dirty="0">
                <a:effectLst/>
                <a:latin typeface="DejaVuSerif"/>
              </a:rPr>
              <a:t> - </a:t>
            </a:r>
            <a:r>
              <a:rPr lang="ru-RU" sz="1400" dirty="0">
                <a:effectLst/>
                <a:latin typeface="DejaVuSerif"/>
              </a:rPr>
              <a:t>цвет фона </a:t>
            </a:r>
            <a:r>
              <a:rPr lang="ru-RU" sz="1400" dirty="0" err="1">
                <a:effectLst/>
                <a:latin typeface="DejaVuSerif"/>
              </a:rPr>
              <a:t>полеи</a:t>
            </a:r>
            <a:r>
              <a:rPr lang="ru-RU" sz="1400" dirty="0">
                <a:effectLst/>
                <a:latin typeface="DejaVuSerif"/>
              </a:rPr>
              <a:t>̆ графика </a:t>
            </a:r>
            <a:endParaRPr lang="ru-RU" dirty="0">
              <a:effectLst/>
            </a:endParaRPr>
          </a:p>
          <a:p>
            <a:pPr lvl="1"/>
            <a:r>
              <a:rPr lang="en-US" sz="1400" dirty="0" err="1">
                <a:effectLst/>
                <a:latin typeface="DejaVuSerif"/>
              </a:rPr>
              <a:t>frameon</a:t>
            </a:r>
            <a:r>
              <a:rPr lang="en-US" sz="1400" dirty="0">
                <a:effectLst/>
                <a:latin typeface="DejaVuSerif"/>
              </a:rPr>
              <a:t> - </a:t>
            </a:r>
            <a:r>
              <a:rPr lang="ru-RU" sz="1400" dirty="0">
                <a:effectLst/>
                <a:latin typeface="DejaVuSerif"/>
              </a:rPr>
              <a:t>отображать рамку вокруг графика, по умолчанию </a:t>
            </a:r>
            <a:r>
              <a:rPr lang="en-US" sz="1400" dirty="0">
                <a:effectLst/>
                <a:latin typeface="DejaVuSerif"/>
              </a:rPr>
              <a:t>True </a:t>
            </a:r>
            <a:endParaRPr lang="en-US" dirty="0">
              <a:effectLst/>
            </a:endParaRPr>
          </a:p>
          <a:p>
            <a:pPr lvl="1"/>
            <a:r>
              <a:rPr lang="en-US" sz="1400" dirty="0">
                <a:effectLst/>
                <a:latin typeface="DejaVuSerif"/>
              </a:rPr>
              <a:t>clear - </a:t>
            </a:r>
            <a:r>
              <a:rPr lang="ru-RU" sz="1400" dirty="0">
                <a:effectLst/>
                <a:latin typeface="DejaVuSerif"/>
              </a:rPr>
              <a:t>очистить картинку при выборе, по умолчанию </a:t>
            </a:r>
            <a:r>
              <a:rPr lang="en-US" sz="1400" dirty="0">
                <a:effectLst/>
                <a:latin typeface="DejaVuSerif"/>
              </a:rPr>
              <a:t>False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Атрибут </a:t>
            </a:r>
            <a:r>
              <a:rPr lang="en-US" sz="1800" i="1" dirty="0">
                <a:effectLst/>
                <a:latin typeface="DejaVuSerif"/>
              </a:rPr>
              <a:t>number </a:t>
            </a:r>
            <a:r>
              <a:rPr lang="ru-RU" sz="1800" dirty="0">
                <a:effectLst/>
                <a:latin typeface="DejaVuSerif"/>
              </a:rPr>
              <a:t>объекта класса </a:t>
            </a:r>
            <a:r>
              <a:rPr lang="en-US" sz="1800" dirty="0">
                <a:effectLst/>
                <a:latin typeface="DejaVuSerif"/>
              </a:rPr>
              <a:t>Figure </a:t>
            </a:r>
            <a:r>
              <a:rPr lang="ru-RU" sz="1800" dirty="0">
                <a:effectLst/>
                <a:latin typeface="DejaVuSerif"/>
              </a:rPr>
              <a:t>содержит номер картинки. </a:t>
            </a:r>
            <a:endParaRPr lang="ru-RU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250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641EB01-A989-9C03-135A-693DCB026820}"/>
              </a:ext>
            </a:extLst>
          </p:cNvPr>
          <p:cNvSpPr/>
          <p:nvPr/>
        </p:nvSpPr>
        <p:spPr>
          <a:xfrm>
            <a:off x="628651" y="2870791"/>
            <a:ext cx="4017778" cy="14885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98655-5B86-226C-3195-DE544962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Надписи к осям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90D218-5973-934C-EF8F-E106E498E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DejaVuSerif"/>
              </a:rPr>
              <a:t>По умолчанию оси графика не имеют </a:t>
            </a:r>
            <a:r>
              <a:rPr lang="ru-RU" sz="1800" dirty="0" err="1">
                <a:effectLst/>
                <a:latin typeface="DejaVuSerif"/>
              </a:rPr>
              <a:t>надписеи</a:t>
            </a:r>
            <a:r>
              <a:rPr lang="ru-RU" sz="1800" dirty="0">
                <a:effectLst/>
                <a:latin typeface="DejaVuSerif"/>
              </a:rPr>
              <a:t>̆</a:t>
            </a:r>
            <a:endParaRPr lang="en-US" sz="1800" dirty="0">
              <a:effectLst/>
              <a:latin typeface="DejaVuSerif"/>
            </a:endParaRPr>
          </a:p>
          <a:p>
            <a:r>
              <a:rPr lang="ru-RU" sz="1800" dirty="0">
                <a:effectLst/>
                <a:latin typeface="DejaVuSerif"/>
              </a:rPr>
              <a:t>Для создания </a:t>
            </a:r>
            <a:r>
              <a:rPr lang="ru-RU" sz="1800" dirty="0" err="1">
                <a:effectLst/>
                <a:latin typeface="DejaVuSerif"/>
              </a:rPr>
              <a:t>надписеи</a:t>
            </a:r>
            <a:r>
              <a:rPr lang="ru-RU" sz="1800" dirty="0">
                <a:effectLst/>
                <a:latin typeface="DejaVuSerif"/>
              </a:rPr>
              <a:t>̆ к осям используются функции </a:t>
            </a:r>
            <a:r>
              <a:rPr lang="en-US" sz="1800" i="1" dirty="0" err="1">
                <a:effectLst/>
                <a:latin typeface="DejaVuSerif"/>
              </a:rPr>
              <a:t>xlabel</a:t>
            </a:r>
            <a:r>
              <a:rPr lang="en-US" sz="1800" i="1" dirty="0">
                <a:effectLst/>
                <a:latin typeface="DejaVuSerif"/>
              </a:rPr>
              <a:t>() </a:t>
            </a:r>
            <a:r>
              <a:rPr lang="ru-RU" sz="1800" dirty="0">
                <a:effectLst/>
                <a:latin typeface="DejaVuSerif"/>
              </a:rPr>
              <a:t>и </a:t>
            </a:r>
            <a:r>
              <a:rPr lang="en-US" sz="1800" i="1" dirty="0" err="1">
                <a:effectLst/>
                <a:latin typeface="DejaVuSerif"/>
              </a:rPr>
              <a:t>ylabel</a:t>
            </a:r>
            <a:r>
              <a:rPr lang="en-US" sz="1800" i="1" dirty="0">
                <a:effectLst/>
                <a:latin typeface="DejaVuSerif"/>
              </a:rPr>
              <a:t>()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effectLst/>
                <a:latin typeface="Monaco" pitchFamily="2" charset="0"/>
              </a:rPr>
              <a:t>a = 1, 5, 2, 1, 4, 6, 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effectLst/>
                <a:latin typeface="Monaco" pitchFamily="2" charset="0"/>
              </a:rPr>
              <a:t>plt.plot</a:t>
            </a:r>
            <a:r>
              <a:rPr lang="en-US" sz="1800" dirty="0">
                <a:effectLst/>
                <a:latin typeface="Monaco" pitchFamily="2" charset="0"/>
              </a:rPr>
              <a:t>(a)</a:t>
            </a:r>
            <a:br>
              <a:rPr lang="en-US" sz="1800" dirty="0">
                <a:effectLst/>
                <a:latin typeface="Monaco" pitchFamily="2" charset="0"/>
              </a:rPr>
            </a:br>
            <a:r>
              <a:rPr lang="en-US" sz="1800" dirty="0" err="1">
                <a:effectLst/>
                <a:latin typeface="Monaco" pitchFamily="2" charset="0"/>
              </a:rPr>
              <a:t>plt.xlabel</a:t>
            </a:r>
            <a:r>
              <a:rPr lang="en-US" sz="1800" dirty="0">
                <a:effectLst/>
                <a:latin typeface="Monaco" pitchFamily="2" charset="0"/>
              </a:rPr>
              <a:t>('Text on X axis’)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effectLst/>
                <a:latin typeface="Monaco" pitchFamily="2" charset="0"/>
              </a:rPr>
              <a:t>plt.ylabel</a:t>
            </a:r>
            <a:r>
              <a:rPr lang="en-US" sz="1800" dirty="0">
                <a:effectLst/>
                <a:latin typeface="Monaco" pitchFamily="2" charset="0"/>
              </a:rPr>
              <a:t>('Text on Y axis’)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effectLst/>
                <a:latin typeface="Monaco" pitchFamily="2" charset="0"/>
              </a:rPr>
              <a:t>plt.show</a:t>
            </a:r>
            <a:r>
              <a:rPr lang="en-US" sz="1800" dirty="0">
                <a:effectLst/>
                <a:latin typeface="Monaco" pitchFamily="2" charset="0"/>
              </a:rPr>
              <a:t>() </a:t>
            </a:r>
            <a:endParaRPr lang="en-US" dirty="0">
              <a:effectLst/>
              <a:latin typeface="Monaco" pitchFamily="2" charset="0"/>
            </a:endParaRPr>
          </a:p>
          <a:p>
            <a:pPr marL="0" indent="0">
              <a:buNone/>
            </a:pPr>
            <a:r>
              <a:rPr lang="ru-RU" sz="1800" i="1" dirty="0">
                <a:effectLst/>
                <a:latin typeface="DejaVuSerif"/>
              </a:rPr>
              <a:t>Функция </a:t>
            </a:r>
            <a:r>
              <a:rPr lang="en-US" sz="1800" i="1" dirty="0">
                <a:effectLst/>
                <a:latin typeface="DejaVuSerif"/>
              </a:rPr>
              <a:t>plot() </a:t>
            </a:r>
            <a:r>
              <a:rPr lang="ru-RU" sz="1800" i="1" dirty="0">
                <a:effectLst/>
                <a:latin typeface="DejaVuSerif"/>
              </a:rPr>
              <a:t>в качестве массива координат воспринимает не только </a:t>
            </a:r>
            <a:r>
              <a:rPr lang="en-US" sz="1800" i="1" dirty="0" err="1">
                <a:effectLst/>
                <a:latin typeface="DejaVuSerif"/>
              </a:rPr>
              <a:t>ndarray</a:t>
            </a:r>
            <a:r>
              <a:rPr lang="en-US" sz="1800" i="1" dirty="0">
                <a:effectLst/>
                <a:latin typeface="DejaVuSerif"/>
              </a:rPr>
              <a:t>. </a:t>
            </a:r>
            <a:r>
              <a:rPr lang="ru-RU" sz="1800" i="1" dirty="0">
                <a:effectLst/>
                <a:latin typeface="DejaVuSerif"/>
              </a:rPr>
              <a:t>Также можно использовать списки</a:t>
            </a:r>
            <a:br>
              <a:rPr lang="ru-RU" sz="1800" i="1" dirty="0">
                <a:effectLst/>
                <a:latin typeface="DejaVuSerif"/>
              </a:rPr>
            </a:br>
            <a:r>
              <a:rPr lang="ru-RU" sz="1800" i="1" dirty="0">
                <a:effectLst/>
                <a:latin typeface="DejaVuSerif"/>
              </a:rPr>
              <a:t>или кортежи. Необходимые преобразования типа данных </a:t>
            </a:r>
            <a:r>
              <a:rPr lang="ru-RU" sz="1800" i="1" dirty="0" err="1">
                <a:effectLst/>
                <a:latin typeface="DejaVuSerif"/>
              </a:rPr>
              <a:t>произойдут</a:t>
            </a:r>
            <a:r>
              <a:rPr lang="ru-RU" sz="1800" i="1" dirty="0">
                <a:effectLst/>
                <a:latin typeface="DejaVuSerif"/>
              </a:rPr>
              <a:t> автоматически. </a:t>
            </a:r>
            <a:endParaRPr lang="ru-RU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160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17185-A953-9CBA-788A-876D44B83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Пояснения к графику (легенда)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A2D251-1B6E-486C-21A8-A198CEFDB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DejaVuSerif"/>
              </a:rPr>
              <a:t>Пояснения к графику вводятся </a:t>
            </a:r>
            <a:r>
              <a:rPr lang="ru-RU" sz="1800" dirty="0" err="1">
                <a:effectLst/>
                <a:latin typeface="DejaVuSerif"/>
              </a:rPr>
              <a:t>функциеи</a:t>
            </a:r>
            <a:r>
              <a:rPr lang="ru-RU" sz="1800" dirty="0">
                <a:effectLst/>
                <a:latin typeface="DejaVuSerif"/>
              </a:rPr>
              <a:t>̆ </a:t>
            </a:r>
            <a:r>
              <a:rPr lang="en-US" sz="1800" dirty="0">
                <a:effectLst/>
                <a:latin typeface="DejaVuSerif"/>
              </a:rPr>
              <a:t>legend()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Первым позиционным параметром функции </a:t>
            </a:r>
            <a:r>
              <a:rPr lang="en-US" sz="1800" dirty="0">
                <a:effectLst/>
                <a:latin typeface="DejaVuSerif"/>
              </a:rPr>
              <a:t>legend() </a:t>
            </a:r>
            <a:r>
              <a:rPr lang="ru-RU" sz="1800" dirty="0">
                <a:effectLst/>
                <a:latin typeface="DejaVuSerif"/>
              </a:rPr>
              <a:t>может быть последовательность </a:t>
            </a:r>
            <a:r>
              <a:rPr lang="ru-RU" sz="1800" dirty="0" err="1">
                <a:effectLst/>
                <a:latin typeface="DejaVuSerif"/>
              </a:rPr>
              <a:t>надписеи</a:t>
            </a:r>
            <a:r>
              <a:rPr lang="ru-RU" sz="1800" dirty="0">
                <a:effectLst/>
                <a:latin typeface="DejaVuSerif"/>
              </a:rPr>
              <a:t>̆ для кривых графика в порядке их отображения </a:t>
            </a:r>
            <a:r>
              <a:rPr lang="ru-RU" sz="1800" dirty="0" err="1">
                <a:effectLst/>
                <a:latin typeface="DejaVuSerif"/>
              </a:rPr>
              <a:t>функциеи</a:t>
            </a:r>
            <a:r>
              <a:rPr lang="ru-RU" sz="1800" dirty="0">
                <a:effectLst/>
                <a:latin typeface="DejaVuSerif"/>
              </a:rPr>
              <a:t>̆ </a:t>
            </a:r>
            <a:r>
              <a:rPr lang="en-US" sz="1800" dirty="0">
                <a:effectLst/>
                <a:latin typeface="DejaVuSerif"/>
              </a:rPr>
              <a:t>plot()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Надпись для </a:t>
            </a:r>
            <a:r>
              <a:rPr lang="ru-RU" sz="1800" dirty="0" err="1">
                <a:effectLst/>
                <a:latin typeface="DejaVuSerif"/>
              </a:rPr>
              <a:t>кривои</a:t>
            </a:r>
            <a:r>
              <a:rPr lang="ru-RU" sz="1800" dirty="0">
                <a:effectLst/>
                <a:latin typeface="DejaVuSerif"/>
              </a:rPr>
              <a:t>̆ графика также может быть задана параметром </a:t>
            </a:r>
            <a:r>
              <a:rPr lang="en-US" sz="1800" dirty="0">
                <a:effectLst/>
                <a:latin typeface="DejaVuSerif"/>
              </a:rPr>
              <a:t>label </a:t>
            </a:r>
            <a:r>
              <a:rPr lang="ru-RU" sz="1800" dirty="0">
                <a:effectLst/>
                <a:latin typeface="DejaVuSerif"/>
              </a:rPr>
              <a:t>функции </a:t>
            </a:r>
            <a:r>
              <a:rPr lang="en-US" sz="1800" dirty="0">
                <a:effectLst/>
                <a:latin typeface="DejaVuSerif"/>
              </a:rPr>
              <a:t>plot()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Именованные параметры функции </a:t>
            </a:r>
            <a:r>
              <a:rPr lang="en-US" sz="1800" dirty="0">
                <a:effectLst/>
                <a:latin typeface="DejaVuSerif"/>
              </a:rPr>
              <a:t>legend() </a:t>
            </a:r>
            <a:endParaRPr lang="en-US" dirty="0">
              <a:effectLst/>
            </a:endParaRPr>
          </a:p>
          <a:p>
            <a:pPr lvl="1"/>
            <a:r>
              <a:rPr lang="en-US" sz="1800" dirty="0">
                <a:effectLst/>
                <a:latin typeface="DejaVuSerif"/>
              </a:rPr>
              <a:t>loc - </a:t>
            </a:r>
            <a:r>
              <a:rPr lang="ru-RU" sz="1800" dirty="0">
                <a:effectLst/>
                <a:latin typeface="DejaVuSerif"/>
              </a:rPr>
              <a:t>задает положение блока пояснений в виде строки с сочетанием слов '</a:t>
            </a:r>
            <a:r>
              <a:rPr lang="en-US" sz="1800" dirty="0">
                <a:effectLst/>
                <a:latin typeface="DejaVuSerif"/>
              </a:rPr>
              <a:t>left', 'right', 'upper', 'lower', 'center' </a:t>
            </a:r>
            <a:r>
              <a:rPr lang="ru-RU" sz="1800" dirty="0">
                <a:effectLst/>
                <a:latin typeface="DejaVuSerif"/>
              </a:rPr>
              <a:t>и '</a:t>
            </a:r>
            <a:r>
              <a:rPr lang="en-US" sz="1800" dirty="0">
                <a:effectLst/>
                <a:latin typeface="DejaVuSerif"/>
              </a:rPr>
              <a:t>best' (</a:t>
            </a:r>
            <a:r>
              <a:rPr lang="ru-RU" sz="1800" dirty="0">
                <a:effectLst/>
                <a:latin typeface="DejaVuSerif"/>
              </a:rPr>
              <a:t>умолчание) </a:t>
            </a:r>
            <a:endParaRPr lang="ru-RU" sz="3200" dirty="0">
              <a:effectLst/>
            </a:endParaRPr>
          </a:p>
          <a:p>
            <a:pPr lvl="1"/>
            <a:r>
              <a:rPr lang="en-US" sz="1800" dirty="0" err="1">
                <a:effectLst/>
                <a:latin typeface="DejaVuSerif"/>
              </a:rPr>
              <a:t>frameon</a:t>
            </a:r>
            <a:r>
              <a:rPr lang="en-US" sz="1800" dirty="0">
                <a:effectLst/>
                <a:latin typeface="DejaVuSerif"/>
              </a:rPr>
              <a:t> - </a:t>
            </a:r>
            <a:r>
              <a:rPr lang="ru-RU" sz="1800" dirty="0">
                <a:effectLst/>
                <a:latin typeface="DejaVuSerif"/>
              </a:rPr>
              <a:t>разрешает или запрещает рамку вокруг блока пояснений </a:t>
            </a:r>
            <a:endParaRPr lang="ru-RU" sz="3200" dirty="0">
              <a:effectLst/>
            </a:endParaRPr>
          </a:p>
          <a:p>
            <a:pPr lvl="1"/>
            <a:r>
              <a:rPr lang="en-US" sz="1800" dirty="0">
                <a:effectLst/>
                <a:latin typeface="DejaVuSerif"/>
              </a:rPr>
              <a:t>title - </a:t>
            </a:r>
            <a:r>
              <a:rPr lang="ru-RU" sz="1800" dirty="0">
                <a:effectLst/>
                <a:latin typeface="DejaVuSerif"/>
              </a:rPr>
              <a:t>строка-заголовок блока пояснений </a:t>
            </a:r>
            <a:endParaRPr lang="ru-RU" sz="3200" dirty="0">
              <a:effectLst/>
            </a:endParaRPr>
          </a:p>
          <a:p>
            <a:pPr lvl="1"/>
            <a:r>
              <a:rPr lang="en-US" sz="1800" dirty="0" err="1">
                <a:effectLst/>
                <a:latin typeface="DejaVuSerif"/>
              </a:rPr>
              <a:t>fontsize</a:t>
            </a:r>
            <a:r>
              <a:rPr lang="en-US" sz="1800" dirty="0">
                <a:effectLst/>
                <a:latin typeface="DejaVuSerif"/>
              </a:rPr>
              <a:t> - </a:t>
            </a:r>
            <a:r>
              <a:rPr lang="ru-RU" sz="1800" dirty="0">
                <a:effectLst/>
                <a:latin typeface="DejaVuSerif"/>
              </a:rPr>
              <a:t>задает размер шрифта </a:t>
            </a:r>
            <a:r>
              <a:rPr lang="ru-RU" sz="1800" dirty="0" err="1">
                <a:effectLst/>
                <a:latin typeface="DejaVuSerif"/>
              </a:rPr>
              <a:t>строкои</a:t>
            </a:r>
            <a:r>
              <a:rPr lang="ru-RU" sz="1800" dirty="0">
                <a:effectLst/>
                <a:latin typeface="DejaVuSerif"/>
              </a:rPr>
              <a:t>̆ из ряда:</a:t>
            </a:r>
            <a:br>
              <a:rPr lang="ru-RU" sz="1800" dirty="0">
                <a:effectLst/>
                <a:latin typeface="DejaVuSerif"/>
              </a:rPr>
            </a:br>
            <a:r>
              <a:rPr lang="ru-RU" sz="1800" dirty="0">
                <a:effectLst/>
                <a:latin typeface="DejaVuSerif"/>
              </a:rPr>
              <a:t>'</a:t>
            </a:r>
            <a:r>
              <a:rPr lang="en-US" sz="1800" dirty="0">
                <a:effectLst/>
                <a:latin typeface="DejaVuSerif"/>
              </a:rPr>
              <a:t>xx-small', 'x-small', 'small', 'medium', 'large', 'x-large', 'xx-large </a:t>
            </a:r>
            <a:endParaRPr lang="en-US" sz="32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077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3B85D90-5CAB-6969-54D4-049F2FC5B149}"/>
              </a:ext>
            </a:extLst>
          </p:cNvPr>
          <p:cNvSpPr/>
          <p:nvPr/>
        </p:nvSpPr>
        <p:spPr>
          <a:xfrm>
            <a:off x="628649" y="2371060"/>
            <a:ext cx="7462727" cy="45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7F2F8-61E8-EC04-8769-2769D684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Координатная сетка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8EFDD5-4FCB-38D9-BEF0-77776DE5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DejaVuSerif"/>
              </a:rPr>
              <a:t>Координатная сетка включается </a:t>
            </a:r>
            <a:r>
              <a:rPr lang="ru-RU" sz="1800" dirty="0" err="1">
                <a:effectLst/>
                <a:latin typeface="DejaVuSerif"/>
              </a:rPr>
              <a:t>функциеи</a:t>
            </a:r>
            <a:r>
              <a:rPr lang="ru-RU" sz="1800" dirty="0">
                <a:effectLst/>
                <a:latin typeface="DejaVuSerif"/>
              </a:rPr>
              <a:t>̆ </a:t>
            </a:r>
            <a:r>
              <a:rPr lang="en-US" sz="1800" dirty="0">
                <a:effectLst/>
                <a:latin typeface="DejaVuSerif"/>
              </a:rPr>
              <a:t>grid(). </a:t>
            </a:r>
            <a:r>
              <a:rPr lang="ru-RU" sz="1800" dirty="0">
                <a:effectLst/>
                <a:latin typeface="DejaVuSerif"/>
              </a:rPr>
              <a:t>Именованные аргументы позволяют устанавливать </a:t>
            </a:r>
            <a:r>
              <a:rPr lang="ru-RU" sz="1800" dirty="0" err="1">
                <a:effectLst/>
                <a:latin typeface="DejaVuSerif"/>
              </a:rPr>
              <a:t>свойства</a:t>
            </a:r>
            <a:r>
              <a:rPr lang="ru-RU" sz="1800" dirty="0">
                <a:effectLst/>
                <a:latin typeface="DejaVuSerif"/>
              </a:rPr>
              <a:t> линий </a:t>
            </a:r>
            <a:r>
              <a:rPr lang="ru-RU" sz="1800" dirty="0" err="1">
                <a:effectLst/>
                <a:latin typeface="DejaVuSerif"/>
              </a:rPr>
              <a:t>координатнои</a:t>
            </a:r>
            <a:r>
              <a:rPr lang="ru-RU" sz="1800" dirty="0">
                <a:effectLst/>
                <a:latin typeface="DejaVuSerif"/>
              </a:rPr>
              <a:t>̆ сетки </a:t>
            </a:r>
            <a:endParaRPr lang="ru-RU" dirty="0">
              <a:effectLst/>
            </a:endParaRPr>
          </a:p>
          <a:p>
            <a:pPr marL="0" indent="0">
              <a:buNone/>
            </a:pPr>
            <a:r>
              <a:rPr lang="en-US" sz="1800" dirty="0" err="1">
                <a:effectLst/>
                <a:latin typeface="Monaco" pitchFamily="2" charset="0"/>
              </a:rPr>
              <a:t>plt.grid</a:t>
            </a:r>
            <a:r>
              <a:rPr lang="en-US" sz="1800" dirty="0">
                <a:effectLst/>
                <a:latin typeface="Monaco" pitchFamily="2" charset="0"/>
              </a:rPr>
              <a:t>(True, color='b', </a:t>
            </a:r>
            <a:r>
              <a:rPr lang="en-US" sz="1800" dirty="0" err="1">
                <a:effectLst/>
                <a:latin typeface="Monaco" pitchFamily="2" charset="0"/>
              </a:rPr>
              <a:t>linestyle</a:t>
            </a:r>
            <a:r>
              <a:rPr lang="en-US" sz="1800" dirty="0">
                <a:effectLst/>
                <a:latin typeface="Monaco" pitchFamily="2" charset="0"/>
              </a:rPr>
              <a:t>='-', linewidth=2) </a:t>
            </a:r>
            <a:endParaRPr lang="en-US" dirty="0">
              <a:effectLst/>
              <a:latin typeface="Monaco" pitchFamily="2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CA0C76-8347-C955-BA1B-8033F4A9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57" y="2962185"/>
            <a:ext cx="4575692" cy="35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8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50403DAE-724D-E813-29AC-2AA36939E5F2}"/>
              </a:ext>
            </a:extLst>
          </p:cNvPr>
          <p:cNvSpPr/>
          <p:nvPr/>
        </p:nvSpPr>
        <p:spPr>
          <a:xfrm>
            <a:off x="233916" y="2732567"/>
            <a:ext cx="8365166" cy="40403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6899B-8339-15F0-268C-75D9276C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Несколько графиков на одном изображении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04E2BB-D25F-ABB9-C935-10865C1F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92003"/>
          </a:xfrm>
        </p:spPr>
        <p:txBody>
          <a:bodyPr/>
          <a:lstStyle/>
          <a:p>
            <a:r>
              <a:rPr lang="ru-RU" sz="1800" dirty="0">
                <a:effectLst/>
                <a:latin typeface="DejaVuSerif"/>
              </a:rPr>
              <a:t>На одном изображении можно поместить несколько графиков</a:t>
            </a:r>
            <a:br>
              <a:rPr lang="ru-RU" sz="1800" dirty="0">
                <a:effectLst/>
                <a:latin typeface="DejaVuSerif"/>
              </a:rPr>
            </a:br>
            <a:r>
              <a:rPr lang="ru-RU" sz="1800" dirty="0">
                <a:effectLst/>
                <a:latin typeface="DejaVuSerif"/>
              </a:rPr>
              <a:t>с собственными координатными осями, метками на осях и заголовками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Пример: </a:t>
            </a:r>
            <a:endParaRPr lang="ru-RU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18B0F-D605-265E-E2B8-A8218FB0E49A}"/>
              </a:ext>
            </a:extLst>
          </p:cNvPr>
          <p:cNvSpPr txBox="1"/>
          <p:nvPr/>
        </p:nvSpPr>
        <p:spPr>
          <a:xfrm>
            <a:off x="712382" y="2732567"/>
            <a:ext cx="7886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DejaVuSansMono"/>
              </a:rPr>
              <a:t>fig, axes = </a:t>
            </a:r>
            <a:r>
              <a:rPr lang="en-US" sz="1600" dirty="0" err="1">
                <a:effectLst/>
                <a:latin typeface="DejaVuSansMono"/>
              </a:rPr>
              <a:t>plt.subplots</a:t>
            </a:r>
            <a:r>
              <a:rPr lang="en-US" sz="1600" dirty="0">
                <a:effectLst/>
                <a:latin typeface="DejaVuSansMono"/>
              </a:rPr>
              <a:t>(2, 3)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# 2 rows, 3 columns </a:t>
            </a:r>
            <a:endParaRPr lang="ru-RU" sz="1600" dirty="0">
              <a:solidFill>
                <a:schemeClr val="accent6">
                  <a:lumMod val="75000"/>
                </a:schemeClr>
              </a:solidFill>
              <a:effectLst/>
              <a:latin typeface="DejaVuSansMono"/>
            </a:endParaRPr>
          </a:p>
          <a:p>
            <a:r>
              <a:rPr lang="en-US" sz="1600" dirty="0" err="1">
                <a:effectLst/>
                <a:latin typeface="DejaVuSansMono"/>
              </a:rPr>
              <a:t>plt.subplots_adjust</a:t>
            </a:r>
            <a:r>
              <a:rPr lang="en-US" sz="1600" dirty="0">
                <a:effectLst/>
                <a:latin typeface="DejaVuSansMono"/>
              </a:rPr>
              <a:t>(</a:t>
            </a:r>
            <a:r>
              <a:rPr lang="en-US" sz="1600" dirty="0" err="1">
                <a:effectLst/>
                <a:latin typeface="DejaVuSansMono"/>
              </a:rPr>
              <a:t>wspace</a:t>
            </a:r>
            <a:r>
              <a:rPr lang="en-US" sz="1600" dirty="0">
                <a:effectLst/>
                <a:latin typeface="DejaVuSansMono"/>
              </a:rPr>
              <a:t>=0.4, </a:t>
            </a:r>
            <a:r>
              <a:rPr lang="en-US" sz="1600" dirty="0" err="1">
                <a:effectLst/>
                <a:latin typeface="DejaVuSansMono"/>
              </a:rPr>
              <a:t>hspace</a:t>
            </a:r>
            <a:r>
              <a:rPr lang="en-US" sz="1600" dirty="0">
                <a:effectLst/>
                <a:latin typeface="DejaVuSansMono"/>
              </a:rPr>
              <a:t>=0.4)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#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wspace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 =&gt; width,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hspace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 =&gt; height </a:t>
            </a:r>
            <a:endParaRPr lang="en-US" sz="160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r>
              <a:rPr lang="en-US" sz="1600" dirty="0" err="1">
                <a:effectLst/>
                <a:latin typeface="DejaVuSansMono"/>
              </a:rPr>
              <a:t>fig.suptitle</a:t>
            </a:r>
            <a:r>
              <a:rPr lang="en-US" sz="1600" dirty="0">
                <a:effectLst/>
                <a:latin typeface="DejaVuSansMono"/>
              </a:rPr>
              <a:t>('Several plots on single picture') </a:t>
            </a:r>
            <a:endParaRPr lang="en-US" sz="1600" dirty="0">
              <a:effectLst/>
            </a:endParaRPr>
          </a:p>
          <a:p>
            <a:r>
              <a:rPr lang="en-US" sz="1600" dirty="0" err="1">
                <a:effectLst/>
                <a:latin typeface="DejaVuSansMono"/>
              </a:rPr>
              <a:t>xa</a:t>
            </a:r>
            <a:r>
              <a:rPr lang="en-US" sz="1600" dirty="0">
                <a:effectLst/>
                <a:latin typeface="DejaVuSansMono"/>
              </a:rPr>
              <a:t> = </a:t>
            </a:r>
            <a:r>
              <a:rPr lang="en-US" sz="1600" dirty="0" err="1">
                <a:effectLst/>
                <a:latin typeface="DejaVuSansMono"/>
              </a:rPr>
              <a:t>np.linspace</a:t>
            </a:r>
            <a:r>
              <a:rPr lang="en-US" sz="1600" dirty="0">
                <a:effectLst/>
                <a:latin typeface="DejaVuSansMono"/>
              </a:rPr>
              <a:t>(-</a:t>
            </a:r>
            <a:r>
              <a:rPr lang="en-US" sz="1600" dirty="0" err="1">
                <a:effectLst/>
                <a:latin typeface="DejaVuSansMono"/>
              </a:rPr>
              <a:t>np.pi</a:t>
            </a:r>
            <a:r>
              <a:rPr lang="en-US" sz="1600" dirty="0">
                <a:effectLst/>
                <a:latin typeface="DejaVuSansMono"/>
              </a:rPr>
              <a:t>, </a:t>
            </a:r>
            <a:r>
              <a:rPr lang="en-US" sz="1600" dirty="0" err="1">
                <a:effectLst/>
                <a:latin typeface="DejaVuSansMono"/>
              </a:rPr>
              <a:t>np.pi</a:t>
            </a:r>
            <a:r>
              <a:rPr lang="en-US" sz="1600" dirty="0">
                <a:effectLst/>
                <a:latin typeface="DejaVuSansMono"/>
              </a:rPr>
              <a:t>, 101, endpoint=True) </a:t>
            </a:r>
            <a:br>
              <a:rPr lang="en-US" sz="1600" dirty="0">
                <a:effectLst/>
                <a:latin typeface="DejaVuSansMono"/>
              </a:rPr>
            </a:br>
            <a:r>
              <a:rPr lang="en-US" sz="1600" dirty="0" err="1">
                <a:effectLst/>
                <a:latin typeface="DejaVuSansMono"/>
              </a:rPr>
              <a:t>ya</a:t>
            </a:r>
            <a:r>
              <a:rPr lang="en-US" sz="1600" dirty="0">
                <a:effectLst/>
                <a:latin typeface="DejaVuSansMono"/>
              </a:rPr>
              <a:t> = </a:t>
            </a:r>
            <a:r>
              <a:rPr lang="en-US" sz="1600" dirty="0" err="1">
                <a:effectLst/>
                <a:latin typeface="DejaVuSansMono"/>
              </a:rPr>
              <a:t>np.sin</a:t>
            </a:r>
            <a:r>
              <a:rPr lang="en-US" sz="1600" dirty="0">
                <a:effectLst/>
                <a:latin typeface="DejaVuSansMono"/>
              </a:rPr>
              <a:t>(</a:t>
            </a:r>
            <a:r>
              <a:rPr lang="en-US" sz="1600" dirty="0" err="1">
                <a:effectLst/>
                <a:latin typeface="DejaVuSansMono"/>
              </a:rPr>
              <a:t>xa</a:t>
            </a:r>
            <a:r>
              <a:rPr lang="en-US" sz="1600" dirty="0">
                <a:effectLst/>
                <a:latin typeface="DejaVuSansMono"/>
              </a:rPr>
              <a:t>)</a:t>
            </a:r>
            <a:br>
              <a:rPr lang="en-US" sz="1600" dirty="0">
                <a:effectLst/>
                <a:latin typeface="DejaVuSansMono"/>
              </a:rPr>
            </a:br>
            <a:r>
              <a:rPr lang="en-US" sz="1600" dirty="0">
                <a:effectLst/>
                <a:latin typeface="DejaVuSansMono"/>
              </a:rPr>
              <a:t>axes[0, 0].plot(</a:t>
            </a:r>
            <a:r>
              <a:rPr lang="en-US" sz="1600" dirty="0" err="1">
                <a:effectLst/>
                <a:latin typeface="DejaVuSansMono"/>
              </a:rPr>
              <a:t>ya</a:t>
            </a:r>
            <a:r>
              <a:rPr lang="en-US" sz="1600" dirty="0">
                <a:effectLst/>
                <a:latin typeface="DejaVuSansMono"/>
              </a:rPr>
              <a:t>, color='red', label='r') ; axes[0, 0].</a:t>
            </a:r>
            <a:r>
              <a:rPr lang="en-US" sz="1600" dirty="0" err="1">
                <a:effectLst/>
                <a:latin typeface="DejaVuSansMono"/>
              </a:rPr>
              <a:t>set_title</a:t>
            </a:r>
            <a:r>
              <a:rPr lang="en-US" sz="1600" dirty="0">
                <a:effectLst/>
                <a:latin typeface="DejaVuSansMono"/>
              </a:rPr>
              <a:t>('Red') </a:t>
            </a:r>
            <a:br>
              <a:rPr lang="en-US" sz="1600" dirty="0">
                <a:effectLst/>
                <a:latin typeface="DejaVuSansMono"/>
              </a:rPr>
            </a:br>
            <a:r>
              <a:rPr lang="en-US" sz="1600" dirty="0">
                <a:effectLst/>
                <a:latin typeface="DejaVuSansMono"/>
              </a:rPr>
              <a:t>axes[0, 1].plot(</a:t>
            </a:r>
            <a:r>
              <a:rPr lang="en-US" sz="1600" dirty="0" err="1">
                <a:effectLst/>
                <a:latin typeface="DejaVuSansMono"/>
              </a:rPr>
              <a:t>ya</a:t>
            </a:r>
            <a:r>
              <a:rPr lang="en-US" sz="1600" dirty="0">
                <a:effectLst/>
                <a:latin typeface="DejaVuSansMono"/>
              </a:rPr>
              <a:t>, color='green',</a:t>
            </a:r>
            <a:br>
              <a:rPr lang="en-US" sz="1600" dirty="0">
                <a:effectLst/>
                <a:latin typeface="DejaVuSansMono"/>
              </a:rPr>
            </a:br>
            <a:r>
              <a:rPr lang="en-US" sz="1600" dirty="0">
                <a:effectLst/>
                <a:latin typeface="DejaVuSansMono"/>
              </a:rPr>
              <a:t>axes[0, 2].plot(</a:t>
            </a:r>
            <a:r>
              <a:rPr lang="en-US" sz="1600" dirty="0" err="1">
                <a:effectLst/>
                <a:latin typeface="DejaVuSansMono"/>
              </a:rPr>
              <a:t>ya</a:t>
            </a:r>
            <a:r>
              <a:rPr lang="en-US" sz="1600" dirty="0">
                <a:effectLst/>
                <a:latin typeface="DejaVuSansMono"/>
              </a:rPr>
              <a:t>, color='blue',</a:t>
            </a:r>
            <a:br>
              <a:rPr lang="en-US" sz="1600" dirty="0">
                <a:effectLst/>
                <a:latin typeface="DejaVuSansMono"/>
              </a:rPr>
            </a:br>
            <a:r>
              <a:rPr lang="en-US" sz="1600" dirty="0">
                <a:effectLst/>
                <a:latin typeface="DejaVuSansMono"/>
              </a:rPr>
              <a:t>axes[1, 0].plot(</a:t>
            </a:r>
            <a:r>
              <a:rPr lang="en-US" sz="1600" dirty="0" err="1">
                <a:effectLst/>
                <a:latin typeface="DejaVuSansMono"/>
              </a:rPr>
              <a:t>ya</a:t>
            </a:r>
            <a:r>
              <a:rPr lang="en-US" sz="1600" dirty="0">
                <a:effectLst/>
                <a:latin typeface="DejaVuSansMono"/>
              </a:rPr>
              <a:t>, color='cyan',</a:t>
            </a:r>
            <a:br>
              <a:rPr lang="en-US" sz="1600" dirty="0">
                <a:effectLst/>
                <a:latin typeface="DejaVuSansMono"/>
              </a:rPr>
            </a:br>
            <a:r>
              <a:rPr lang="en-US" sz="1600" dirty="0">
                <a:effectLst/>
                <a:latin typeface="DejaVuSansMono"/>
              </a:rPr>
              <a:t>axes[1, 1].plot(</a:t>
            </a:r>
            <a:r>
              <a:rPr lang="en-US" sz="1600" dirty="0" err="1">
                <a:effectLst/>
                <a:latin typeface="DejaVuSansMono"/>
              </a:rPr>
              <a:t>ya</a:t>
            </a:r>
            <a:r>
              <a:rPr lang="en-US" sz="1600" dirty="0">
                <a:effectLst/>
                <a:latin typeface="DejaVuSansMono"/>
              </a:rPr>
              <a:t>, color='magenta',</a:t>
            </a:r>
            <a:br>
              <a:rPr lang="en-US" sz="1600" dirty="0">
                <a:effectLst/>
                <a:latin typeface="DejaVuSansMono"/>
              </a:rPr>
            </a:br>
            <a:r>
              <a:rPr lang="en-US" sz="1600" dirty="0">
                <a:effectLst/>
                <a:latin typeface="DejaVuSansMono"/>
              </a:rPr>
              <a:t>axes[1, 2].plot(</a:t>
            </a:r>
            <a:r>
              <a:rPr lang="en-US" sz="1600" dirty="0" err="1">
                <a:effectLst/>
                <a:latin typeface="DejaVuSansMono"/>
              </a:rPr>
              <a:t>ya</a:t>
            </a:r>
            <a:r>
              <a:rPr lang="en-US" sz="1600" dirty="0">
                <a:effectLst/>
                <a:latin typeface="DejaVuSansMono"/>
              </a:rPr>
              <a:t>, color='black',</a:t>
            </a:r>
            <a:br>
              <a:rPr lang="en-US" sz="1600" dirty="0">
                <a:effectLst/>
                <a:latin typeface="DejaVuSansMono"/>
              </a:rPr>
            </a:br>
            <a:r>
              <a:rPr lang="en-US" sz="1600" dirty="0" err="1">
                <a:effectLst/>
                <a:latin typeface="DejaVuSansMono"/>
              </a:rPr>
              <a:t>fig.legend</a:t>
            </a:r>
            <a:r>
              <a:rPr lang="en-US" sz="1600" dirty="0">
                <a:effectLst/>
                <a:latin typeface="DejaVuSansMono"/>
              </a:rPr>
              <a:t>(prop={'size': 8})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# 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параметр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prop 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позволяет передать словарь </a:t>
            </a:r>
            <a:r>
              <a:rPr lang="ru-RU" sz="1600" dirty="0" err="1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свойств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 </a:t>
            </a:r>
            <a:endParaRPr lang="ru-RU" sz="160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r>
              <a:rPr lang="en-US" sz="1600" dirty="0">
                <a:effectLst/>
                <a:latin typeface="DejaVuSansMono"/>
              </a:rPr>
              <a:t>label='g') ; axes[0, 1].</a:t>
            </a:r>
            <a:r>
              <a:rPr lang="en-US" sz="1600" dirty="0" err="1">
                <a:effectLst/>
                <a:latin typeface="DejaVuSansMono"/>
              </a:rPr>
              <a:t>set_title</a:t>
            </a:r>
            <a:r>
              <a:rPr lang="en-US" sz="1600" dirty="0">
                <a:effectLst/>
                <a:latin typeface="DejaVuSansMono"/>
              </a:rPr>
              <a:t>('Green') label='b') ; axes[0, 2].</a:t>
            </a:r>
            <a:r>
              <a:rPr lang="en-US" sz="1600" dirty="0" err="1">
                <a:effectLst/>
                <a:latin typeface="DejaVuSansMono"/>
              </a:rPr>
              <a:t>set_title</a:t>
            </a:r>
            <a:r>
              <a:rPr lang="en-US" sz="1600" dirty="0">
                <a:effectLst/>
                <a:latin typeface="DejaVuSansMono"/>
              </a:rPr>
              <a:t>('Blue') label='c') ; axes[1, 0].</a:t>
            </a:r>
            <a:r>
              <a:rPr lang="en-US" sz="1600" dirty="0" err="1">
                <a:effectLst/>
                <a:latin typeface="DejaVuSansMono"/>
              </a:rPr>
              <a:t>set_title</a:t>
            </a:r>
            <a:r>
              <a:rPr lang="en-US" sz="1600" dirty="0">
                <a:effectLst/>
                <a:latin typeface="DejaVuSansMono"/>
              </a:rPr>
              <a:t>('Cyan') label='m') ; axes[1, 1].</a:t>
            </a:r>
            <a:r>
              <a:rPr lang="en-US" sz="1600" dirty="0" err="1">
                <a:effectLst/>
                <a:latin typeface="DejaVuSansMono"/>
              </a:rPr>
              <a:t>set_title</a:t>
            </a:r>
            <a:r>
              <a:rPr lang="en-US" sz="1600" dirty="0">
                <a:effectLst/>
                <a:latin typeface="DejaVuSansMono"/>
              </a:rPr>
              <a:t>('Magenta') label='k') ; axes[1, 2].</a:t>
            </a:r>
            <a:r>
              <a:rPr lang="en-US" sz="1600" dirty="0" err="1">
                <a:effectLst/>
                <a:latin typeface="DejaVuSansMono"/>
              </a:rPr>
              <a:t>set_title</a:t>
            </a:r>
            <a:r>
              <a:rPr lang="en-US" sz="1600" dirty="0">
                <a:effectLst/>
                <a:latin typeface="DejaVuSansMono"/>
              </a:rPr>
              <a:t>('Black') </a:t>
            </a:r>
            <a:endParaRPr lang="en-US" sz="1600" dirty="0">
              <a:effectLst/>
            </a:endParaRPr>
          </a:p>
          <a:p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62930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639D9-FA35-CDD2-6895-9FB235D8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Аргументы </a:t>
            </a:r>
            <a:r>
              <a:rPr lang="en-US" dirty="0" err="1"/>
              <a:t>sharex</a:t>
            </a:r>
            <a:r>
              <a:rPr lang="en-US" dirty="0"/>
              <a:t>, </a:t>
            </a:r>
            <a:r>
              <a:rPr lang="en-US" dirty="0" err="1"/>
              <a:t>sharey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fig_kw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A4AFB8-4714-F71B-67EB-7FA63CDFA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effectLst/>
                <a:latin typeface="DejaVuSerif"/>
              </a:rPr>
              <a:t>Функция </a:t>
            </a:r>
            <a:r>
              <a:rPr lang="en-US" sz="1800" dirty="0">
                <a:effectLst/>
                <a:latin typeface="DejaVuSerif"/>
              </a:rPr>
              <a:t>subplots </a:t>
            </a:r>
            <a:r>
              <a:rPr lang="ru-RU" sz="1800" dirty="0">
                <a:effectLst/>
                <a:latin typeface="DejaVuSerif"/>
              </a:rPr>
              <a:t>имеет именованные аргументы </a:t>
            </a:r>
            <a:r>
              <a:rPr lang="en-US" sz="1800" i="1" dirty="0" err="1">
                <a:effectLst/>
                <a:latin typeface="DejaVuSerif"/>
              </a:rPr>
              <a:t>sharex</a:t>
            </a:r>
            <a:r>
              <a:rPr lang="en-US" sz="1800" i="1" dirty="0">
                <a:effectLst/>
                <a:latin typeface="DejaVuSerif"/>
              </a:rPr>
              <a:t> </a:t>
            </a:r>
            <a:r>
              <a:rPr lang="ru-RU" sz="1800" dirty="0">
                <a:effectLst/>
                <a:latin typeface="DejaVuSerif"/>
              </a:rPr>
              <a:t>и </a:t>
            </a:r>
            <a:r>
              <a:rPr lang="en-US" sz="1800" i="1" dirty="0" err="1">
                <a:effectLst/>
                <a:latin typeface="DejaVuSerif"/>
              </a:rPr>
              <a:t>sharey</a:t>
            </a:r>
            <a:r>
              <a:rPr lang="en-US" sz="1800" i="1" dirty="0">
                <a:effectLst/>
                <a:latin typeface="DejaVuSerif"/>
              </a:rPr>
              <a:t> </a:t>
            </a:r>
            <a:r>
              <a:rPr lang="ru-RU" sz="1800" dirty="0">
                <a:effectLst/>
                <a:latin typeface="DejaVuSerif"/>
              </a:rPr>
              <a:t>Значения аргументов: </a:t>
            </a:r>
            <a:endParaRPr lang="ru-RU" dirty="0">
              <a:effectLst/>
            </a:endParaRPr>
          </a:p>
          <a:p>
            <a:pPr lvl="1"/>
            <a:r>
              <a:rPr lang="en-US" sz="1400" dirty="0">
                <a:effectLst/>
                <a:latin typeface="DejaVuSerif"/>
              </a:rPr>
              <a:t>True </a:t>
            </a:r>
            <a:r>
              <a:rPr lang="ru-RU" sz="1400" dirty="0">
                <a:effectLst/>
                <a:latin typeface="DejaVuSerif"/>
              </a:rPr>
              <a:t>или '</a:t>
            </a:r>
            <a:r>
              <a:rPr lang="en-US" sz="1400" dirty="0">
                <a:effectLst/>
                <a:latin typeface="DejaVuSerif"/>
              </a:rPr>
              <a:t>all’ </a:t>
            </a:r>
            <a:endParaRPr lang="ru-RU" sz="1400" dirty="0">
              <a:effectLst/>
              <a:latin typeface="DejaVuSerif"/>
            </a:endParaRPr>
          </a:p>
          <a:p>
            <a:pPr lvl="1"/>
            <a:r>
              <a:rPr lang="en-US" sz="1400" dirty="0">
                <a:effectLst/>
                <a:latin typeface="DejaVuSerif"/>
              </a:rPr>
              <a:t>False </a:t>
            </a:r>
            <a:r>
              <a:rPr lang="ru-RU" sz="1400" dirty="0">
                <a:effectLst/>
                <a:latin typeface="DejaVuSerif"/>
              </a:rPr>
              <a:t>или '</a:t>
            </a:r>
            <a:r>
              <a:rPr lang="en-US" sz="1400" dirty="0">
                <a:effectLst/>
                <a:latin typeface="DejaVuSerif"/>
              </a:rPr>
              <a:t>none’ </a:t>
            </a:r>
            <a:endParaRPr lang="ru-RU" sz="1400" dirty="0">
              <a:effectLst/>
              <a:latin typeface="DejaVuSerif"/>
            </a:endParaRPr>
          </a:p>
          <a:p>
            <a:pPr lvl="1"/>
            <a:r>
              <a:rPr lang="en-US" sz="1400" dirty="0">
                <a:effectLst/>
                <a:latin typeface="DejaVuSerif"/>
              </a:rPr>
              <a:t>'row’</a:t>
            </a:r>
            <a:endParaRPr lang="ru-RU" sz="1400" dirty="0">
              <a:effectLst/>
              <a:latin typeface="DejaVuSerif"/>
            </a:endParaRPr>
          </a:p>
          <a:p>
            <a:pPr lvl="1"/>
            <a:r>
              <a:rPr lang="en-US" sz="1400" dirty="0">
                <a:effectLst/>
                <a:latin typeface="DejaVuSerif"/>
              </a:rPr>
              <a:t>'column'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Значения передаваемые через эти аргументы говорят о том, что соответствующая ось (</a:t>
            </a:r>
            <a:r>
              <a:rPr lang="en-US" sz="1800" dirty="0">
                <a:effectLst/>
                <a:latin typeface="DejaVuSerif"/>
              </a:rPr>
              <a:t>X </a:t>
            </a:r>
            <a:r>
              <a:rPr lang="ru-RU" sz="1800" dirty="0">
                <a:effectLst/>
                <a:latin typeface="DejaVuSerif"/>
              </a:rPr>
              <a:t>или </a:t>
            </a:r>
            <a:r>
              <a:rPr lang="en-US" sz="1800" dirty="0">
                <a:effectLst/>
                <a:latin typeface="DejaVuSerif"/>
              </a:rPr>
              <a:t>Y) </a:t>
            </a:r>
            <a:r>
              <a:rPr lang="ru-RU" sz="1800" i="1" dirty="0">
                <a:effectLst/>
                <a:latin typeface="DejaVuSerif"/>
              </a:rPr>
              <a:t>разделяется </a:t>
            </a:r>
            <a:r>
              <a:rPr lang="ru-RU" sz="1800" dirty="0">
                <a:effectLst/>
                <a:latin typeface="DejaVuSerif"/>
              </a:rPr>
              <a:t>всеми графиками, или всеми в </a:t>
            </a:r>
            <a:r>
              <a:rPr lang="ru-RU" sz="1800" dirty="0" err="1">
                <a:effectLst/>
                <a:latin typeface="DejaVuSerif"/>
              </a:rPr>
              <a:t>однои</a:t>
            </a:r>
            <a:r>
              <a:rPr lang="ru-RU" sz="1800" dirty="0">
                <a:effectLst/>
                <a:latin typeface="DejaVuSerif"/>
              </a:rPr>
              <a:t>̆ строке или всеми в одном столбце. Таким образом для графиков гарантируется </a:t>
            </a:r>
            <a:r>
              <a:rPr lang="ru-RU" sz="1800" dirty="0" err="1">
                <a:effectLst/>
                <a:latin typeface="DejaVuSerif"/>
              </a:rPr>
              <a:t>одинаковыи</a:t>
            </a:r>
            <a:r>
              <a:rPr lang="ru-RU" sz="1800" dirty="0">
                <a:effectLst/>
                <a:latin typeface="DejaVuSerif"/>
              </a:rPr>
              <a:t>̆ масштаб.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Аргументы </a:t>
            </a:r>
            <a:r>
              <a:rPr lang="en-US" sz="1800" dirty="0" err="1">
                <a:effectLst/>
                <a:latin typeface="DejaVuSerif"/>
              </a:rPr>
              <a:t>sharex</a:t>
            </a:r>
            <a:r>
              <a:rPr lang="en-US" sz="1800" dirty="0">
                <a:effectLst/>
                <a:latin typeface="DejaVuSerif"/>
              </a:rPr>
              <a:t> </a:t>
            </a:r>
            <a:r>
              <a:rPr lang="ru-RU" sz="1800" dirty="0">
                <a:effectLst/>
                <a:latin typeface="DejaVuSerif"/>
              </a:rPr>
              <a:t>и </a:t>
            </a:r>
            <a:r>
              <a:rPr lang="en-US" sz="1800" dirty="0" err="1">
                <a:effectLst/>
                <a:latin typeface="DejaVuSerif"/>
              </a:rPr>
              <a:t>sharey</a:t>
            </a:r>
            <a:r>
              <a:rPr lang="en-US" sz="1800" dirty="0">
                <a:effectLst/>
                <a:latin typeface="DejaVuSerif"/>
              </a:rPr>
              <a:t> </a:t>
            </a:r>
            <a:r>
              <a:rPr lang="ru-RU" sz="1800" dirty="0">
                <a:effectLst/>
                <a:latin typeface="DejaVuSerif"/>
              </a:rPr>
              <a:t>имеют значения по умолчанию </a:t>
            </a:r>
            <a:r>
              <a:rPr lang="en-US" sz="1800" dirty="0">
                <a:effectLst/>
                <a:latin typeface="DejaVuSerif"/>
              </a:rPr>
              <a:t>False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Аргумент </a:t>
            </a:r>
            <a:r>
              <a:rPr lang="en-US" sz="1800" i="1" dirty="0" err="1">
                <a:effectLst/>
                <a:latin typeface="DejaVuSerif"/>
              </a:rPr>
              <a:t>fig_kw</a:t>
            </a:r>
            <a:r>
              <a:rPr lang="en-US" sz="1800" i="1" dirty="0">
                <a:effectLst/>
                <a:latin typeface="DejaVuSerif"/>
              </a:rPr>
              <a:t> </a:t>
            </a:r>
            <a:r>
              <a:rPr lang="ru-RU" sz="1800" dirty="0">
                <a:effectLst/>
                <a:latin typeface="DejaVuSerif"/>
              </a:rPr>
              <a:t>это словарь, </a:t>
            </a:r>
            <a:r>
              <a:rPr lang="ru-RU" sz="1800" dirty="0" err="1">
                <a:effectLst/>
                <a:latin typeface="DejaVuSerif"/>
              </a:rPr>
              <a:t>которыи</a:t>
            </a:r>
            <a:r>
              <a:rPr lang="ru-RU" sz="1800" dirty="0">
                <a:effectLst/>
                <a:latin typeface="DejaVuSerif"/>
              </a:rPr>
              <a:t>̆ используется как набор именованных аргументов при создании объекта класса </a:t>
            </a:r>
            <a:r>
              <a:rPr lang="en-US" sz="1800" dirty="0">
                <a:effectLst/>
                <a:latin typeface="DejaVuSerif"/>
              </a:rPr>
              <a:t>Figure </a:t>
            </a:r>
            <a:endParaRPr lang="en-US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6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A8A914B-AA74-8D69-3E27-17D1DA1ABD7B}"/>
              </a:ext>
            </a:extLst>
          </p:cNvPr>
          <p:cNvSpPr/>
          <p:nvPr/>
        </p:nvSpPr>
        <p:spPr>
          <a:xfrm>
            <a:off x="905096" y="2987749"/>
            <a:ext cx="4421815" cy="4412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D67B1-37A9-D072-C30F-B3A8A2FC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matplotlib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F867D5-E699-0C9A-1197-42522CC04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4351338"/>
          </a:xfrm>
          <a:ln>
            <a:noFill/>
          </a:ln>
        </p:spPr>
        <p:txBody>
          <a:bodyPr/>
          <a:lstStyle/>
          <a:p>
            <a:r>
              <a:rPr lang="ru-RU" sz="1800" dirty="0">
                <a:effectLst/>
                <a:latin typeface="DejaVuSerif"/>
              </a:rPr>
              <a:t>Модуль </a:t>
            </a:r>
            <a:r>
              <a:rPr lang="en-US" sz="1800" dirty="0">
                <a:effectLst/>
                <a:latin typeface="DejaVuSerif"/>
              </a:rPr>
              <a:t>matplotlib </a:t>
            </a:r>
            <a:r>
              <a:rPr lang="ru-RU" sz="1800" dirty="0">
                <a:effectLst/>
                <a:latin typeface="DejaVuSerif"/>
              </a:rPr>
              <a:t>представляет собой̆ библиотеку для графического представления данных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Основной̆ </a:t>
            </a:r>
            <a:r>
              <a:rPr lang="ru-RU" sz="1800" dirty="0" err="1">
                <a:effectLst/>
                <a:latin typeface="DejaVuSerif"/>
              </a:rPr>
              <a:t>субмодуль</a:t>
            </a:r>
            <a:r>
              <a:rPr lang="ru-RU" sz="1800" dirty="0">
                <a:effectLst/>
                <a:latin typeface="DejaVuSerif"/>
              </a:rPr>
              <a:t> библиотеки </a:t>
            </a:r>
            <a:r>
              <a:rPr lang="en-US" sz="1800" i="1" dirty="0" err="1">
                <a:effectLst/>
                <a:latin typeface="DejaVuSerif"/>
              </a:rPr>
              <a:t>pyplot</a:t>
            </a:r>
            <a:r>
              <a:rPr lang="en-US" sz="1800" i="1" dirty="0">
                <a:effectLst/>
                <a:latin typeface="DejaVuSerif"/>
              </a:rPr>
              <a:t> </a:t>
            </a:r>
            <a:r>
              <a:rPr lang="ru-RU" sz="1800" dirty="0">
                <a:effectLst/>
                <a:latin typeface="DejaVuSerif"/>
              </a:rPr>
              <a:t>позволяет использовать команды в стиле </a:t>
            </a:r>
            <a:r>
              <a:rPr lang="en-US" sz="1800" dirty="0" err="1">
                <a:effectLst/>
                <a:latin typeface="DejaVuSerif"/>
              </a:rPr>
              <a:t>Matlab</a:t>
            </a:r>
            <a:r>
              <a:rPr lang="en-US" sz="1800" dirty="0">
                <a:effectLst/>
                <a:latin typeface="DejaVuSerif"/>
              </a:rPr>
              <a:t>. </a:t>
            </a:r>
            <a:r>
              <a:rPr lang="ru-RU" sz="1800" dirty="0">
                <a:effectLst/>
                <a:latin typeface="DejaVuSerif"/>
              </a:rPr>
              <a:t>Традиционная инструкция импорта: </a:t>
            </a:r>
            <a:endParaRPr lang="ru-RU" dirty="0">
              <a:effectLst/>
            </a:endParaRPr>
          </a:p>
          <a:p>
            <a:pPr marL="0" indent="0">
              <a:buNone/>
            </a:pPr>
            <a:r>
              <a:rPr lang="ru-RU" sz="1800" dirty="0">
                <a:latin typeface="Monaco" pitchFamily="2" charset="0"/>
              </a:rPr>
              <a:t>  </a:t>
            </a:r>
            <a:r>
              <a:rPr lang="en-US" sz="1800" dirty="0">
                <a:effectLst/>
                <a:latin typeface="Monaco" pitchFamily="2" charset="0"/>
              </a:rPr>
              <a:t>import </a:t>
            </a:r>
            <a:r>
              <a:rPr lang="en-US" sz="1800" dirty="0" err="1">
                <a:effectLst/>
                <a:latin typeface="Monaco" pitchFamily="2" charset="0"/>
              </a:rPr>
              <a:t>matplotlib.pyplot</a:t>
            </a:r>
            <a:r>
              <a:rPr lang="en-US" sz="1800" dirty="0">
                <a:effectLst/>
                <a:latin typeface="Monaco" pitchFamily="2" charset="0"/>
              </a:rPr>
              <a:t> as </a:t>
            </a:r>
            <a:r>
              <a:rPr lang="en-US" sz="1800" dirty="0" err="1">
                <a:effectLst/>
                <a:latin typeface="Monaco" pitchFamily="2" charset="0"/>
              </a:rPr>
              <a:t>plt</a:t>
            </a:r>
            <a:r>
              <a:rPr lang="en-US" sz="1800" dirty="0">
                <a:effectLst/>
                <a:latin typeface="Monaco" pitchFamily="2" charset="0"/>
              </a:rPr>
              <a:t> </a:t>
            </a:r>
            <a:endParaRPr lang="en-US" dirty="0">
              <a:effectLst/>
              <a:latin typeface="Monaco" pitchFamily="2" charset="0"/>
            </a:endParaRPr>
          </a:p>
          <a:p>
            <a:r>
              <a:rPr lang="ru-RU" sz="1800" dirty="0">
                <a:effectLst/>
                <a:latin typeface="DejaVuSerif"/>
              </a:rPr>
              <a:t>Библиотека </a:t>
            </a:r>
            <a:r>
              <a:rPr lang="en-US" sz="1800" dirty="0">
                <a:effectLst/>
                <a:latin typeface="DejaVuSerif"/>
              </a:rPr>
              <a:t>Matplotlib </a:t>
            </a:r>
            <a:r>
              <a:rPr lang="ru-RU" sz="1800" i="1" dirty="0">
                <a:effectLst/>
                <a:latin typeface="DejaVuSerif"/>
              </a:rPr>
              <a:t>не входит </a:t>
            </a:r>
            <a:r>
              <a:rPr lang="ru-RU" sz="1800" dirty="0">
                <a:effectLst/>
                <a:latin typeface="DejaVuSerif"/>
              </a:rPr>
              <a:t>в стандартную поставку Питона и должна быть установлена как </a:t>
            </a:r>
            <a:r>
              <a:rPr lang="ru-RU" sz="1800" dirty="0" err="1">
                <a:effectLst/>
                <a:latin typeface="DejaVuSerif"/>
              </a:rPr>
              <a:t>отдельныи</a:t>
            </a:r>
            <a:r>
              <a:rPr lang="ru-RU" sz="1800" dirty="0">
                <a:effectLst/>
                <a:latin typeface="DejaVuSerif"/>
              </a:rPr>
              <a:t>̆ пакет или модуль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В </a:t>
            </a:r>
            <a:r>
              <a:rPr lang="en-US" sz="1800" dirty="0">
                <a:effectLst/>
                <a:latin typeface="DejaVuSerif"/>
              </a:rPr>
              <a:t>Linux </a:t>
            </a:r>
            <a:r>
              <a:rPr lang="ru-RU" sz="1800" dirty="0">
                <a:effectLst/>
                <a:latin typeface="DejaVuSerif"/>
              </a:rPr>
              <a:t>модуль </a:t>
            </a:r>
            <a:r>
              <a:rPr lang="en-US" sz="1800" dirty="0">
                <a:effectLst/>
                <a:latin typeface="DejaVuSerif"/>
              </a:rPr>
              <a:t>matplotlib </a:t>
            </a:r>
            <a:r>
              <a:rPr lang="ru-RU" sz="1800" dirty="0">
                <a:effectLst/>
                <a:latin typeface="DejaVuSerif"/>
              </a:rPr>
              <a:t>оформлен как пакет дистрибутива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Для </a:t>
            </a:r>
            <a:r>
              <a:rPr lang="en-US" sz="1800" dirty="0">
                <a:effectLst/>
                <a:latin typeface="DejaVuSerif"/>
              </a:rPr>
              <a:t>MacOS </a:t>
            </a:r>
            <a:r>
              <a:rPr lang="ru-RU" sz="1800" dirty="0">
                <a:effectLst/>
                <a:latin typeface="DejaVuSerif"/>
              </a:rPr>
              <a:t>и </a:t>
            </a:r>
            <a:r>
              <a:rPr lang="en-US" sz="1800" dirty="0">
                <a:effectLst/>
                <a:latin typeface="DejaVuSerif"/>
              </a:rPr>
              <a:t>Windows </a:t>
            </a:r>
            <a:r>
              <a:rPr lang="ru-RU" sz="1800" dirty="0">
                <a:effectLst/>
                <a:latin typeface="DejaVuSerif"/>
              </a:rPr>
              <a:t>существуют готовые бинарные сборки Питона с библиотеками для научных расчетов, например </a:t>
            </a:r>
            <a:r>
              <a:rPr lang="en-US" sz="1800" dirty="0">
                <a:effectLst/>
                <a:latin typeface="DejaVuSerif"/>
              </a:rPr>
              <a:t>Anaconda (</a:t>
            </a:r>
            <a:r>
              <a:rPr lang="ru-RU" sz="1800" dirty="0">
                <a:effectLst/>
                <a:latin typeface="DejaVuSerif"/>
              </a:rPr>
              <a:t>лицензия </a:t>
            </a:r>
            <a:r>
              <a:rPr lang="en-US" sz="1800" dirty="0">
                <a:effectLst/>
                <a:latin typeface="DejaVuSerif"/>
              </a:rPr>
              <a:t>BSD):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https://www.anaconda.com/distribution/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3968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6D8207A-5A13-F974-344D-AD3FC99BD899}"/>
              </a:ext>
            </a:extLst>
          </p:cNvPr>
          <p:cNvSpPr/>
          <p:nvPr/>
        </p:nvSpPr>
        <p:spPr>
          <a:xfrm>
            <a:off x="490427" y="3429000"/>
            <a:ext cx="6378206" cy="25890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978F5-32C8-3172-B12B-9FBBF395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Стили отображения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D962A8-859C-3A17-508D-477FEA2FD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DejaVuSerif"/>
              </a:rPr>
              <a:t>В библиотеку включен ряд предопределенных </a:t>
            </a:r>
            <a:r>
              <a:rPr lang="ru-RU" sz="1800" dirty="0" err="1">
                <a:effectLst/>
                <a:latin typeface="DejaVuSerif"/>
              </a:rPr>
              <a:t>стилеи</a:t>
            </a:r>
            <a:r>
              <a:rPr lang="ru-RU" sz="1800" dirty="0">
                <a:effectLst/>
                <a:latin typeface="DejaVuSerif"/>
              </a:rPr>
              <a:t>̆ отображения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Атрибут </a:t>
            </a:r>
            <a:r>
              <a:rPr lang="en-US" sz="1800" i="1" dirty="0">
                <a:effectLst/>
                <a:latin typeface="DejaVuSerif"/>
              </a:rPr>
              <a:t>available </a:t>
            </a:r>
            <a:r>
              <a:rPr lang="ru-RU" sz="1800" dirty="0" err="1">
                <a:effectLst/>
                <a:latin typeface="DejaVuSerif"/>
              </a:rPr>
              <a:t>субмодуля</a:t>
            </a:r>
            <a:r>
              <a:rPr lang="ru-RU" sz="1800" dirty="0">
                <a:effectLst/>
                <a:latin typeface="DejaVuSerif"/>
              </a:rPr>
              <a:t> </a:t>
            </a:r>
            <a:r>
              <a:rPr lang="en-US" sz="1800" i="1" dirty="0">
                <a:effectLst/>
                <a:latin typeface="DejaVuSerif"/>
              </a:rPr>
              <a:t>style </a:t>
            </a:r>
            <a:r>
              <a:rPr lang="ru-RU" sz="1800" dirty="0">
                <a:effectLst/>
                <a:latin typeface="DejaVuSerif"/>
              </a:rPr>
              <a:t>содержит список доступных </a:t>
            </a:r>
            <a:r>
              <a:rPr lang="ru-RU" sz="1800" dirty="0" err="1">
                <a:effectLst/>
                <a:latin typeface="DejaVuSerif"/>
              </a:rPr>
              <a:t>стилеи</a:t>
            </a:r>
            <a:r>
              <a:rPr lang="ru-RU" sz="1800" dirty="0">
                <a:effectLst/>
                <a:latin typeface="DejaVuSerif"/>
              </a:rPr>
              <a:t>̆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Функция </a:t>
            </a:r>
            <a:r>
              <a:rPr lang="en-US" sz="1800" i="1" dirty="0">
                <a:effectLst/>
                <a:latin typeface="DejaVuSerif"/>
              </a:rPr>
              <a:t>use </a:t>
            </a:r>
            <a:r>
              <a:rPr lang="ru-RU" sz="1800" dirty="0" err="1">
                <a:effectLst/>
                <a:latin typeface="DejaVuSerif"/>
              </a:rPr>
              <a:t>субмодуля</a:t>
            </a:r>
            <a:r>
              <a:rPr lang="ru-RU" sz="1800" dirty="0">
                <a:effectLst/>
                <a:latin typeface="DejaVuSerif"/>
              </a:rPr>
              <a:t> </a:t>
            </a:r>
            <a:r>
              <a:rPr lang="en-US" sz="1800" i="1" dirty="0">
                <a:effectLst/>
                <a:latin typeface="DejaVuSerif"/>
              </a:rPr>
              <a:t>style </a:t>
            </a:r>
            <a:r>
              <a:rPr lang="ru-RU" sz="1800" dirty="0">
                <a:effectLst/>
                <a:latin typeface="DejaVuSerif"/>
              </a:rPr>
              <a:t>устанавливает стиль для </a:t>
            </a:r>
            <a:r>
              <a:rPr lang="ru-RU" sz="1800" dirty="0" err="1">
                <a:effectLst/>
                <a:latin typeface="DejaVuSerif"/>
              </a:rPr>
              <a:t>последующеи</a:t>
            </a:r>
            <a:r>
              <a:rPr lang="ru-RU" sz="1800" dirty="0">
                <a:effectLst/>
                <a:latin typeface="DejaVuSerif"/>
              </a:rPr>
              <a:t>̆ отрисовки графиков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Примеры: </a:t>
            </a:r>
            <a:endParaRPr lang="ru-RU" dirty="0">
              <a:effectLst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DejaVuSansMono"/>
              </a:rPr>
              <a:t>for style in </a:t>
            </a:r>
            <a:r>
              <a:rPr lang="en-US" sz="1800" dirty="0" err="1">
                <a:effectLst/>
                <a:latin typeface="DejaVuSansMono"/>
              </a:rPr>
              <a:t>plt.style.available</a:t>
            </a:r>
            <a:r>
              <a:rPr lang="en-US" sz="1800" dirty="0">
                <a:effectLst/>
                <a:latin typeface="DejaVuSansMono"/>
              </a:rPr>
              <a:t>: </a:t>
            </a:r>
            <a:r>
              <a:rPr lang="en-US" sz="1800" dirty="0" err="1">
                <a:effectLst/>
                <a:latin typeface="DejaVuSansMono"/>
              </a:rPr>
              <a:t>plt.style.use</a:t>
            </a:r>
            <a:r>
              <a:rPr lang="en-US" sz="1800" dirty="0">
                <a:effectLst/>
                <a:latin typeface="DejaVuSansMono"/>
              </a:rPr>
              <a:t>(style) </a:t>
            </a:r>
            <a:r>
              <a:rPr lang="en-US" sz="1800" dirty="0" err="1">
                <a:effectLst/>
                <a:latin typeface="DejaVuSansMono"/>
              </a:rPr>
              <a:t>plt.plot</a:t>
            </a:r>
            <a:r>
              <a:rPr lang="en-US" sz="1800" dirty="0">
                <a:effectLst/>
                <a:latin typeface="DejaVuSansMono"/>
              </a:rPr>
              <a:t>(x, y)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 err="1">
                <a:effectLst/>
                <a:latin typeface="DejaVuSansMono"/>
              </a:rPr>
              <a:t>plt.show</a:t>
            </a:r>
            <a:r>
              <a:rPr lang="en-US" sz="1800" dirty="0">
                <a:effectLst/>
                <a:latin typeface="DejaVuSansMono"/>
              </a:rPr>
              <a:t>()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1800" dirty="0" err="1">
                <a:effectLst/>
                <a:latin typeface="DejaVuSansMono"/>
              </a:rPr>
              <a:t>plt.close</a:t>
            </a:r>
            <a:r>
              <a:rPr lang="en-US" sz="1800" dirty="0">
                <a:effectLst/>
                <a:latin typeface="DejaVuSansMono"/>
              </a:rPr>
              <a:t>()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1800" dirty="0" err="1">
                <a:effectLst/>
                <a:latin typeface="DejaVuSansMono"/>
              </a:rPr>
              <a:t>my_preferred_style</a:t>
            </a:r>
            <a:r>
              <a:rPr lang="en-US" sz="1800" dirty="0">
                <a:effectLst/>
                <a:latin typeface="DejaVuSansMono"/>
              </a:rPr>
              <a:t> = 'seaborn-bright'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if </a:t>
            </a:r>
            <a:r>
              <a:rPr lang="en-US" sz="1800" dirty="0" err="1">
                <a:effectLst/>
                <a:latin typeface="DejaVuSansMono"/>
              </a:rPr>
              <a:t>my_preferred_style</a:t>
            </a:r>
            <a:r>
              <a:rPr lang="en-US" sz="1800" dirty="0">
                <a:effectLst/>
                <a:latin typeface="DejaVuSansMono"/>
              </a:rPr>
              <a:t> in </a:t>
            </a:r>
            <a:r>
              <a:rPr lang="en-US" sz="1800" dirty="0" err="1">
                <a:effectLst/>
                <a:latin typeface="DejaVuSansMono"/>
              </a:rPr>
              <a:t>plt.style.available</a:t>
            </a:r>
            <a:r>
              <a:rPr lang="en-US" sz="1800" dirty="0">
                <a:effectLst/>
                <a:latin typeface="DejaVuSansMono"/>
              </a:rPr>
              <a:t>: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1800" dirty="0" err="1">
                <a:effectLst/>
                <a:latin typeface="DejaVuSansMono"/>
              </a:rPr>
              <a:t>plt.style.use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my_preferred_style</a:t>
            </a:r>
            <a:r>
              <a:rPr lang="en-US" sz="1800" dirty="0">
                <a:effectLst/>
                <a:latin typeface="DejaVuSansMono"/>
              </a:rPr>
              <a:t>) </a:t>
            </a:r>
            <a:r>
              <a:rPr lang="en-US" sz="1800" dirty="0" err="1">
                <a:effectLst/>
                <a:latin typeface="DejaVuSansMono"/>
              </a:rPr>
              <a:t>plt.plot</a:t>
            </a:r>
            <a:r>
              <a:rPr lang="en-US" sz="1800" dirty="0">
                <a:effectLst/>
                <a:latin typeface="DejaVuSansMono"/>
              </a:rPr>
              <a:t>(x, y)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 err="1">
                <a:effectLst/>
                <a:latin typeface="DejaVuSansMono"/>
              </a:rPr>
              <a:t>plt.show</a:t>
            </a:r>
            <a:r>
              <a:rPr lang="en-US" sz="1800" dirty="0">
                <a:effectLst/>
                <a:latin typeface="DejaVuSansMono"/>
              </a:rPr>
              <a:t>() </a:t>
            </a:r>
            <a:endParaRPr lang="en-US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82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47ECD81-A5B1-AB09-2353-C54FF1F9CC3D}"/>
              </a:ext>
            </a:extLst>
          </p:cNvPr>
          <p:cNvSpPr/>
          <p:nvPr/>
        </p:nvSpPr>
        <p:spPr>
          <a:xfrm>
            <a:off x="501059" y="1690689"/>
            <a:ext cx="5761518" cy="9780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F2758-BBEE-B488-D712-E3B986D5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Заливка графика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BDCD79-E455-0D73-34A9-D71E3608A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effectLst/>
                <a:latin typeface="DejaVuSansMono"/>
              </a:rPr>
              <a:t>plt.fill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xa</a:t>
            </a:r>
            <a:r>
              <a:rPr lang="en-US" sz="1800" dirty="0">
                <a:effectLst/>
                <a:latin typeface="DejaVuSansMono"/>
              </a:rPr>
              <a:t>, </a:t>
            </a:r>
            <a:r>
              <a:rPr lang="en-US" sz="1800" dirty="0" err="1">
                <a:effectLst/>
                <a:latin typeface="DejaVuSansMono"/>
              </a:rPr>
              <a:t>np.cos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xa</a:t>
            </a:r>
            <a:r>
              <a:rPr lang="en-US" sz="1800" dirty="0">
                <a:effectLst/>
                <a:latin typeface="DejaVuSansMono"/>
              </a:rPr>
              <a:t>), 'y')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 err="1">
                <a:effectLst/>
                <a:latin typeface="DejaVuSansMono"/>
              </a:rPr>
              <a:t>plt.fill_between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xa</a:t>
            </a:r>
            <a:r>
              <a:rPr lang="en-US" sz="1800" dirty="0">
                <a:effectLst/>
                <a:latin typeface="DejaVuSansMono"/>
              </a:rPr>
              <a:t>, </a:t>
            </a:r>
            <a:r>
              <a:rPr lang="en-US" sz="1800" dirty="0" err="1">
                <a:effectLst/>
                <a:latin typeface="DejaVuSansMono"/>
              </a:rPr>
              <a:t>np.cos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xa</a:t>
            </a:r>
            <a:r>
              <a:rPr lang="en-US" sz="1800" dirty="0">
                <a:effectLst/>
                <a:latin typeface="DejaVuSansMono"/>
              </a:rPr>
              <a:t>), </a:t>
            </a:r>
            <a:r>
              <a:rPr lang="en-US" sz="1800" dirty="0" err="1">
                <a:effectLst/>
                <a:latin typeface="DejaVuSansMono"/>
              </a:rPr>
              <a:t>np.cos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xa</a:t>
            </a:r>
            <a:r>
              <a:rPr lang="en-US" sz="1800" dirty="0">
                <a:effectLst/>
                <a:latin typeface="DejaVuSansMono"/>
              </a:rPr>
              <a:t>) * 0.7, color='y') 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B24723-45AE-B6CC-89E0-B15395FC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24660"/>
            <a:ext cx="7772400" cy="28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6D227-16AF-242A-2210-1B1E5ADE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imshow</a:t>
            </a:r>
            <a:r>
              <a:rPr lang="en-US" dirty="0"/>
              <a:t>()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5B5BA9-F0C0-96AF-7C0A-AD38E1A20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effectLst/>
                <a:latin typeface="DejaVuSerif"/>
              </a:rPr>
              <a:t>Функция </a:t>
            </a:r>
            <a:r>
              <a:rPr lang="en-US" sz="1800" dirty="0" err="1">
                <a:effectLst/>
                <a:latin typeface="DejaVuSerif"/>
              </a:rPr>
              <a:t>imshow</a:t>
            </a:r>
            <a:r>
              <a:rPr lang="en-US" sz="1800" dirty="0">
                <a:effectLst/>
                <a:latin typeface="DejaVuSerif"/>
              </a:rPr>
              <a:t>() </a:t>
            </a:r>
            <a:r>
              <a:rPr lang="ru-RU" sz="1800" dirty="0">
                <a:effectLst/>
                <a:latin typeface="DejaVuSerif"/>
              </a:rPr>
              <a:t>интерпретирует массив как растровое изображение </a:t>
            </a:r>
            <a:endParaRPr lang="ru-RU" dirty="0">
              <a:effectLst/>
            </a:endParaRPr>
          </a:p>
          <a:p>
            <a:r>
              <a:rPr lang="ru-RU" sz="1800" dirty="0" err="1">
                <a:effectLst/>
                <a:latin typeface="DejaVuSerif"/>
              </a:rPr>
              <a:t>Первыи</a:t>
            </a:r>
            <a:r>
              <a:rPr lang="ru-RU" sz="1800" dirty="0">
                <a:effectLst/>
                <a:latin typeface="DejaVuSerif"/>
              </a:rPr>
              <a:t>̆ и </a:t>
            </a:r>
            <a:r>
              <a:rPr lang="ru-RU" sz="1800" dirty="0" err="1">
                <a:effectLst/>
                <a:latin typeface="DejaVuSerif"/>
              </a:rPr>
              <a:t>единственныи</a:t>
            </a:r>
            <a:r>
              <a:rPr lang="ru-RU" sz="1800" dirty="0">
                <a:effectLst/>
                <a:latin typeface="DejaVuSerif"/>
              </a:rPr>
              <a:t>̆ </a:t>
            </a:r>
            <a:r>
              <a:rPr lang="ru-RU" sz="1800" dirty="0" err="1">
                <a:effectLst/>
                <a:latin typeface="DejaVuSerif"/>
              </a:rPr>
              <a:t>обязательныи</a:t>
            </a:r>
            <a:r>
              <a:rPr lang="ru-RU" sz="1800" dirty="0">
                <a:effectLst/>
                <a:latin typeface="DejaVuSerif"/>
              </a:rPr>
              <a:t>̆ аргумент - </a:t>
            </a:r>
            <a:r>
              <a:rPr lang="ru-RU" sz="1800" dirty="0" err="1">
                <a:effectLst/>
                <a:latin typeface="DejaVuSerif"/>
              </a:rPr>
              <a:t>отображаемыи</a:t>
            </a:r>
            <a:r>
              <a:rPr lang="ru-RU" sz="1800" dirty="0">
                <a:effectLst/>
                <a:latin typeface="DejaVuSerif"/>
              </a:rPr>
              <a:t>̆ массив, в форме: (</a:t>
            </a:r>
            <a:r>
              <a:rPr lang="en-US" sz="1800" dirty="0">
                <a:effectLst/>
                <a:latin typeface="DejaVuSerif"/>
              </a:rPr>
              <a:t>N, M), (N, M, 3) </a:t>
            </a:r>
            <a:r>
              <a:rPr lang="ru-RU" sz="1800" dirty="0">
                <a:effectLst/>
                <a:latin typeface="DejaVuSerif"/>
              </a:rPr>
              <a:t>или (</a:t>
            </a:r>
            <a:r>
              <a:rPr lang="en-US" sz="1800" dirty="0">
                <a:effectLst/>
                <a:latin typeface="DejaVuSerif"/>
              </a:rPr>
              <a:t>N, M, 4)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Массив (</a:t>
            </a:r>
            <a:r>
              <a:rPr lang="en-US" sz="1800" dirty="0">
                <a:effectLst/>
                <a:latin typeface="DejaVuSerif"/>
              </a:rPr>
              <a:t>N, M) </a:t>
            </a:r>
            <a:r>
              <a:rPr lang="ru-RU" sz="1800" dirty="0">
                <a:effectLst/>
                <a:latin typeface="DejaVuSerif"/>
              </a:rPr>
              <a:t>интерпретируется как монохромное изображение (</a:t>
            </a:r>
            <a:r>
              <a:rPr lang="en-US" sz="1800" dirty="0" err="1">
                <a:effectLst/>
                <a:latin typeface="DejaVuSerif"/>
              </a:rPr>
              <a:t>cmap</a:t>
            </a:r>
            <a:r>
              <a:rPr lang="en-US" sz="1800" dirty="0">
                <a:effectLst/>
                <a:latin typeface="DejaVuSerif"/>
              </a:rPr>
              <a:t>='gray'), </a:t>
            </a:r>
            <a:r>
              <a:rPr lang="ru-RU" sz="1800" dirty="0">
                <a:effectLst/>
                <a:latin typeface="DejaVuSerif"/>
              </a:rPr>
              <a:t>оно может конвертироваться в цветовую гамму при других значениях параметра </a:t>
            </a:r>
            <a:r>
              <a:rPr lang="en-US" sz="1800" dirty="0" err="1">
                <a:effectLst/>
                <a:latin typeface="DejaVuSerif"/>
              </a:rPr>
              <a:t>cmap</a:t>
            </a:r>
            <a:r>
              <a:rPr lang="en-US" sz="1800" dirty="0">
                <a:effectLst/>
                <a:latin typeface="DejaVuSerif"/>
              </a:rPr>
              <a:t>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Массивы (</a:t>
            </a:r>
            <a:r>
              <a:rPr lang="en-US" sz="1800" dirty="0">
                <a:effectLst/>
                <a:latin typeface="DejaVuSerif"/>
              </a:rPr>
              <a:t>N, M, 3) </a:t>
            </a:r>
            <a:r>
              <a:rPr lang="ru-RU" sz="1800" dirty="0">
                <a:effectLst/>
                <a:latin typeface="DejaVuSerif"/>
              </a:rPr>
              <a:t>и (</a:t>
            </a:r>
            <a:r>
              <a:rPr lang="en-US" sz="1800" dirty="0">
                <a:effectLst/>
                <a:latin typeface="DejaVuSerif"/>
              </a:rPr>
              <a:t>N, M, 4) </a:t>
            </a:r>
            <a:r>
              <a:rPr lang="ru-RU" sz="1800" dirty="0">
                <a:effectLst/>
                <a:latin typeface="DejaVuSerif"/>
              </a:rPr>
              <a:t>интерпретируются как изображения в формате </a:t>
            </a:r>
            <a:r>
              <a:rPr lang="en-US" sz="1800" dirty="0">
                <a:effectLst/>
                <a:latin typeface="DejaVuSerif"/>
              </a:rPr>
              <a:t>RGB </a:t>
            </a:r>
            <a:r>
              <a:rPr lang="ru-RU" sz="1800" dirty="0">
                <a:effectLst/>
                <a:latin typeface="DejaVuSerif"/>
              </a:rPr>
              <a:t>и </a:t>
            </a:r>
            <a:r>
              <a:rPr lang="en-US" sz="1800" dirty="0">
                <a:effectLst/>
                <a:latin typeface="DejaVuSerif"/>
              </a:rPr>
              <a:t>RGBA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Некоторые именованные аргументы функции </a:t>
            </a:r>
            <a:r>
              <a:rPr lang="en-US" sz="1800" dirty="0" err="1">
                <a:effectLst/>
                <a:latin typeface="DejaVuSerif"/>
              </a:rPr>
              <a:t>imshow</a:t>
            </a:r>
            <a:r>
              <a:rPr lang="en-US" sz="1800" dirty="0">
                <a:effectLst/>
                <a:latin typeface="DejaVuSerif"/>
              </a:rPr>
              <a:t>(): </a:t>
            </a:r>
            <a:endParaRPr lang="ru-RU" sz="1800" dirty="0">
              <a:effectLst/>
              <a:latin typeface="DejaVuSerif"/>
            </a:endParaRPr>
          </a:p>
          <a:p>
            <a:pPr lvl="1"/>
            <a:r>
              <a:rPr lang="en-US" sz="1400" dirty="0">
                <a:effectLst/>
                <a:latin typeface="DejaVuSansMono"/>
              </a:rPr>
              <a:t>- </a:t>
            </a:r>
            <a:r>
              <a:rPr lang="en-US" sz="1400" b="1" dirty="0">
                <a:effectLst/>
                <a:latin typeface="DejaVuSansMono"/>
              </a:rPr>
              <a:t>alpha </a:t>
            </a:r>
            <a:r>
              <a:rPr lang="en-US" sz="1400" dirty="0">
                <a:effectLst/>
                <a:latin typeface="DejaVuSansMono"/>
              </a:rPr>
              <a:t>- </a:t>
            </a:r>
            <a:r>
              <a:rPr lang="ru-RU" sz="1400" dirty="0">
                <a:effectLst/>
                <a:latin typeface="DejaVuSansMono"/>
              </a:rPr>
              <a:t>прозрачность от 0.0 (</a:t>
            </a:r>
            <a:r>
              <a:rPr lang="ru-RU" sz="1400" dirty="0" err="1">
                <a:effectLst/>
                <a:latin typeface="DejaVuSansMono"/>
              </a:rPr>
              <a:t>прозрачныи</a:t>
            </a:r>
            <a:r>
              <a:rPr lang="ru-RU" sz="1400" dirty="0">
                <a:effectLst/>
                <a:latin typeface="DejaVuSansMono"/>
              </a:rPr>
              <a:t>̆) до 1.0 (</a:t>
            </a:r>
            <a:r>
              <a:rPr lang="ru-RU" sz="1400" dirty="0" err="1">
                <a:effectLst/>
                <a:latin typeface="DejaVuSansMono"/>
              </a:rPr>
              <a:t>сплошнои</a:t>
            </a:r>
            <a:r>
              <a:rPr lang="ru-RU" sz="1400" dirty="0">
                <a:effectLst/>
                <a:latin typeface="DejaVuSansMono"/>
              </a:rPr>
              <a:t>̆)</a:t>
            </a:r>
            <a:br>
              <a:rPr lang="ru-RU" sz="1400" dirty="0">
                <a:effectLst/>
                <a:latin typeface="DejaVuSansMono"/>
              </a:rPr>
            </a:br>
            <a:r>
              <a:rPr lang="ru-RU" sz="1400" dirty="0">
                <a:effectLst/>
                <a:latin typeface="DejaVuSansMono"/>
              </a:rPr>
              <a:t>- </a:t>
            </a:r>
            <a:r>
              <a:rPr lang="en-US" sz="1400" b="1" dirty="0" err="1">
                <a:effectLst/>
                <a:latin typeface="DejaVuSansMono"/>
              </a:rPr>
              <a:t>cmap</a:t>
            </a:r>
            <a:r>
              <a:rPr lang="en-US" sz="1400" b="1" dirty="0">
                <a:effectLst/>
                <a:latin typeface="DejaVuSansMono"/>
              </a:rPr>
              <a:t> </a:t>
            </a:r>
            <a:r>
              <a:rPr lang="en-US" sz="1400" dirty="0">
                <a:effectLst/>
                <a:latin typeface="DejaVuSansMono"/>
              </a:rPr>
              <a:t>- colormap, </a:t>
            </a:r>
            <a:r>
              <a:rPr lang="ru-RU" sz="1400" dirty="0">
                <a:effectLst/>
                <a:latin typeface="DejaVuSansMono"/>
              </a:rPr>
              <a:t>имя процедуры преобразования величины в цвет</a:t>
            </a:r>
            <a:br>
              <a:rPr lang="ru-RU" sz="1400" dirty="0">
                <a:effectLst/>
                <a:latin typeface="DejaVuSansMono"/>
              </a:rPr>
            </a:br>
            <a:r>
              <a:rPr lang="ru-RU" sz="1400" dirty="0">
                <a:effectLst/>
                <a:latin typeface="DejaVuSansMono"/>
              </a:rPr>
              <a:t>- </a:t>
            </a:r>
            <a:r>
              <a:rPr lang="en-US" sz="1400" b="1" dirty="0">
                <a:effectLst/>
                <a:latin typeface="DejaVuSansMono"/>
              </a:rPr>
              <a:t>interpolation </a:t>
            </a:r>
            <a:r>
              <a:rPr lang="en-US" sz="1400" dirty="0">
                <a:effectLst/>
                <a:latin typeface="DejaVuSansMono"/>
              </a:rPr>
              <a:t>- </a:t>
            </a:r>
            <a:r>
              <a:rPr lang="ru-RU" sz="1400" dirty="0">
                <a:effectLst/>
                <a:latin typeface="DejaVuSansMono"/>
              </a:rPr>
              <a:t>интерполяция: '</a:t>
            </a:r>
            <a:r>
              <a:rPr lang="en-US" sz="1400" dirty="0" err="1">
                <a:effectLst/>
                <a:latin typeface="DejaVuSansMono"/>
              </a:rPr>
              <a:t>none','nearest','bilinear','bicubic</a:t>
            </a:r>
            <a:r>
              <a:rPr lang="en-US" sz="1400" dirty="0">
                <a:effectLst/>
                <a:latin typeface="DejaVuSansMono"/>
              </a:rPr>
              <a:t>', </a:t>
            </a:r>
            <a:endParaRPr lang="en-US" dirty="0">
              <a:effectLst/>
            </a:endParaRPr>
          </a:p>
          <a:p>
            <a:pPr lvl="1"/>
            <a:r>
              <a:rPr lang="en-US" sz="1400" dirty="0">
                <a:effectLst/>
                <a:latin typeface="DejaVuSansMono"/>
              </a:rPr>
              <a:t>'spline16','spline36','hanning','hamming','hermite','kaiser', </a:t>
            </a:r>
            <a:endParaRPr lang="en-US" dirty="0">
              <a:effectLst/>
            </a:endParaRPr>
          </a:p>
          <a:p>
            <a:pPr lvl="1"/>
            <a:r>
              <a:rPr lang="en-US" sz="1400" dirty="0">
                <a:effectLst/>
                <a:latin typeface="DejaVuSansMono"/>
              </a:rPr>
              <a:t>'quadric','catrom','gaussian','bessel','mitchell','sinc','lanczos’ </a:t>
            </a:r>
            <a:endParaRPr lang="ru-RU" sz="1400" dirty="0">
              <a:effectLst/>
              <a:latin typeface="DejaVuSansMono"/>
            </a:endParaRPr>
          </a:p>
          <a:p>
            <a:pPr lvl="1"/>
            <a:r>
              <a:rPr lang="en-US" sz="1400" dirty="0">
                <a:effectLst/>
                <a:latin typeface="DejaVuSansMono"/>
              </a:rPr>
              <a:t>- </a:t>
            </a:r>
            <a:r>
              <a:rPr lang="en-US" sz="1400" b="1" dirty="0">
                <a:effectLst/>
                <a:latin typeface="DejaVuSansMono"/>
              </a:rPr>
              <a:t>shape </a:t>
            </a:r>
            <a:r>
              <a:rPr lang="en-US" sz="1400" dirty="0">
                <a:effectLst/>
                <a:latin typeface="DejaVuSansMono"/>
              </a:rPr>
              <a:t>- </a:t>
            </a:r>
            <a:r>
              <a:rPr lang="ru-RU" sz="1400" dirty="0">
                <a:effectLst/>
                <a:latin typeface="DejaVuSansMono"/>
              </a:rPr>
              <a:t>кортеж (</a:t>
            </a:r>
            <a:r>
              <a:rPr lang="en-US" sz="1400" dirty="0">
                <a:effectLst/>
                <a:latin typeface="DejaVuSansMono"/>
              </a:rPr>
              <a:t>columns, rows), </a:t>
            </a:r>
            <a:r>
              <a:rPr lang="ru-RU" sz="1400" dirty="0">
                <a:effectLst/>
                <a:latin typeface="DejaVuSansMono"/>
              </a:rPr>
              <a:t>явное указание размера изображения </a:t>
            </a:r>
            <a:endParaRPr lang="ru-RU" dirty="0">
              <a:effectLst/>
            </a:endParaRP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912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36AD5F1-E68C-C124-F45F-5364F9DCB710}"/>
              </a:ext>
            </a:extLst>
          </p:cNvPr>
          <p:cNvSpPr/>
          <p:nvPr/>
        </p:nvSpPr>
        <p:spPr>
          <a:xfrm>
            <a:off x="501058" y="1690688"/>
            <a:ext cx="8014291" cy="19243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1DF51-F490-95EA-ADBD-00D1F60E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 как цветовая карта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6E92E0-C596-85AD-3876-F6FFD607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effectLst/>
                <a:latin typeface="DejaVuSansMono"/>
              </a:rPr>
              <a:t>r = </a:t>
            </a:r>
            <a:r>
              <a:rPr lang="en-US" sz="1800" dirty="0" err="1">
                <a:effectLst/>
                <a:latin typeface="DejaVuSansMono"/>
              </a:rPr>
              <a:t>np.arange</a:t>
            </a:r>
            <a:r>
              <a:rPr lang="en-US" sz="1800" dirty="0">
                <a:effectLst/>
                <a:latin typeface="DejaVuSansMono"/>
              </a:rPr>
              <a:t>(-4, 4, 0.25)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ax, ay = </a:t>
            </a:r>
            <a:r>
              <a:rPr lang="en-US" sz="1800" dirty="0" err="1">
                <a:effectLst/>
                <a:latin typeface="DejaVuSansMono"/>
              </a:rPr>
              <a:t>np.meshgrid</a:t>
            </a:r>
            <a:r>
              <a:rPr lang="en-US" sz="1800" dirty="0">
                <a:effectLst/>
                <a:latin typeface="DejaVuSansMono"/>
              </a:rPr>
              <a:t>(r, r)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 err="1">
                <a:effectLst/>
                <a:latin typeface="DejaVuSansMono"/>
              </a:rPr>
              <a:t>az</a:t>
            </a:r>
            <a:r>
              <a:rPr lang="en-US" sz="1800" dirty="0">
                <a:effectLst/>
                <a:latin typeface="DejaVuSansMono"/>
              </a:rPr>
              <a:t> = </a:t>
            </a:r>
            <a:r>
              <a:rPr lang="en-US" sz="1800" dirty="0" err="1">
                <a:effectLst/>
                <a:latin typeface="DejaVuSansMono"/>
              </a:rPr>
              <a:t>np.sin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np.sqrt</a:t>
            </a:r>
            <a:r>
              <a:rPr lang="en-US" sz="1800" dirty="0">
                <a:effectLst/>
                <a:latin typeface="DejaVuSansMono"/>
              </a:rPr>
              <a:t>(ax**2 + ay**2))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 err="1">
                <a:effectLst/>
                <a:latin typeface="DejaVuSansMono"/>
              </a:rPr>
              <a:t>plt.imshow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az</a:t>
            </a:r>
            <a:r>
              <a:rPr lang="en-US" sz="1800" dirty="0">
                <a:effectLst/>
                <a:latin typeface="DejaVuSansMono"/>
              </a:rPr>
              <a:t>)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#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для левого графика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effectLst/>
                <a:latin typeface="DejaVuSansMono"/>
              </a:rPr>
              <a:t>plt.imshow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az</a:t>
            </a:r>
            <a:r>
              <a:rPr lang="en-US" sz="1800" dirty="0">
                <a:effectLst/>
                <a:latin typeface="DejaVuSansMono"/>
              </a:rPr>
              <a:t>, interpolation='none')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#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для правого графика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effectLst/>
                <a:latin typeface="DejaVuSansMono"/>
              </a:rPr>
              <a:t>plt.colorbar</a:t>
            </a:r>
            <a:r>
              <a:rPr lang="en-US" sz="1800" dirty="0">
                <a:effectLst/>
                <a:latin typeface="DejaVuSansMono"/>
              </a:rPr>
              <a:t>() </a:t>
            </a:r>
            <a:endParaRPr lang="en-US" dirty="0">
              <a:effectLst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B93998-1208-6C8E-E25A-8C102B71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81237"/>
            <a:ext cx="7772400" cy="28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8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8DE2C-B68F-1F9E-2A31-30C5C66B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Трехмерныи</a:t>
            </a:r>
            <a:r>
              <a:rPr lang="ru-RU" dirty="0"/>
              <a:t>̆ график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330C3-23DB-387D-D99A-F195AE08C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DejaVuSansMono"/>
              </a:rPr>
              <a:t>from mpl_toolkits.mplot3d import Axes3D </a:t>
            </a:r>
            <a:endParaRPr lang="ru-RU" sz="1800" dirty="0">
              <a:effectLst/>
              <a:latin typeface="DejaVuSansMono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DejaVuSansMono"/>
              </a:rPr>
              <a:t>axes = Axes3D(</a:t>
            </a:r>
            <a:r>
              <a:rPr lang="en-US" sz="1800" dirty="0" err="1">
                <a:effectLst/>
                <a:latin typeface="DejaVuSansMono"/>
              </a:rPr>
              <a:t>plt.figure</a:t>
            </a:r>
            <a:r>
              <a:rPr lang="en-US" sz="1800" dirty="0">
                <a:effectLst/>
                <a:latin typeface="DejaVuSansMono"/>
              </a:rPr>
              <a:t>())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r = </a:t>
            </a:r>
            <a:r>
              <a:rPr lang="en-US" sz="1800" dirty="0" err="1">
                <a:effectLst/>
                <a:latin typeface="DejaVuSansMono"/>
              </a:rPr>
              <a:t>np.arange</a:t>
            </a:r>
            <a:r>
              <a:rPr lang="en-US" sz="1800" dirty="0">
                <a:effectLst/>
                <a:latin typeface="DejaVuSansMono"/>
              </a:rPr>
              <a:t>(-4, 4, 0.25)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>
                <a:effectLst/>
                <a:latin typeface="DejaVuSansMono"/>
              </a:rPr>
              <a:t>ax, ay = </a:t>
            </a:r>
            <a:r>
              <a:rPr lang="en-US" sz="1800" dirty="0" err="1">
                <a:effectLst/>
                <a:latin typeface="DejaVuSansMono"/>
              </a:rPr>
              <a:t>np.meshgrid</a:t>
            </a:r>
            <a:r>
              <a:rPr lang="en-US" sz="1800" dirty="0">
                <a:effectLst/>
                <a:latin typeface="DejaVuSansMono"/>
              </a:rPr>
              <a:t>(r, r)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1800" dirty="0" err="1">
                <a:effectLst/>
                <a:latin typeface="DejaVuSansMono"/>
              </a:rPr>
              <a:t>az</a:t>
            </a:r>
            <a:r>
              <a:rPr lang="en-US" sz="1800" dirty="0">
                <a:effectLst/>
                <a:latin typeface="DejaVuSansMono"/>
              </a:rPr>
              <a:t> = </a:t>
            </a:r>
            <a:r>
              <a:rPr lang="en-US" sz="1800" dirty="0" err="1">
                <a:effectLst/>
                <a:latin typeface="DejaVuSansMono"/>
              </a:rPr>
              <a:t>np.sin</a:t>
            </a:r>
            <a:r>
              <a:rPr lang="en-US" sz="1800" dirty="0">
                <a:effectLst/>
                <a:latin typeface="DejaVuSansMono"/>
              </a:rPr>
              <a:t>(</a:t>
            </a:r>
            <a:r>
              <a:rPr lang="en-US" sz="1800" dirty="0" err="1">
                <a:effectLst/>
                <a:latin typeface="DejaVuSansMono"/>
              </a:rPr>
              <a:t>np.sqrt</a:t>
            </a:r>
            <a:r>
              <a:rPr lang="en-US" sz="1800" dirty="0">
                <a:effectLst/>
                <a:latin typeface="DejaVuSansMono"/>
              </a:rPr>
              <a:t>(ax**2 + ay**2))</a:t>
            </a:r>
            <a:br>
              <a:rPr lang="en-US" sz="1800" dirty="0">
                <a:effectLst/>
                <a:latin typeface="DejaVuSansMono"/>
              </a:rPr>
            </a:br>
            <a:r>
              <a:rPr lang="en-US" sz="1800" dirty="0" err="1">
                <a:effectLst/>
                <a:latin typeface="DejaVuSansMono"/>
              </a:rPr>
              <a:t>axes.plot_surface</a:t>
            </a:r>
            <a:r>
              <a:rPr lang="en-US" sz="1800" dirty="0">
                <a:effectLst/>
                <a:latin typeface="DejaVuSansMono"/>
              </a:rPr>
              <a:t>(ax, ay, </a:t>
            </a:r>
            <a:r>
              <a:rPr lang="en-US" sz="1800" dirty="0" err="1">
                <a:effectLst/>
                <a:latin typeface="DejaVuSansMono"/>
              </a:rPr>
              <a:t>az</a:t>
            </a:r>
            <a:r>
              <a:rPr lang="en-US" sz="1800" dirty="0">
                <a:effectLst/>
                <a:latin typeface="DejaVuSansMono"/>
              </a:rPr>
              <a:t>, </a:t>
            </a:r>
            <a:r>
              <a:rPr lang="en-US" sz="1800" dirty="0" err="1">
                <a:effectLst/>
                <a:latin typeface="DejaVuSansMono"/>
              </a:rPr>
              <a:t>rstride</a:t>
            </a:r>
            <a:r>
              <a:rPr lang="en-US" sz="1800" dirty="0">
                <a:effectLst/>
                <a:latin typeface="DejaVuSansMono"/>
              </a:rPr>
              <a:t>=1, </a:t>
            </a:r>
            <a:r>
              <a:rPr lang="en-US" sz="1800" dirty="0" err="1">
                <a:effectLst/>
                <a:latin typeface="DejaVuSansMono"/>
              </a:rPr>
              <a:t>cstride</a:t>
            </a:r>
            <a:r>
              <a:rPr lang="en-US" sz="1800" dirty="0">
                <a:effectLst/>
                <a:latin typeface="DejaVuSansMono"/>
              </a:rPr>
              <a:t>=1, </a:t>
            </a:r>
            <a:r>
              <a:rPr lang="en-US" sz="1800" dirty="0" err="1">
                <a:effectLst/>
                <a:latin typeface="DejaVuSansMono"/>
              </a:rPr>
              <a:t>cmap</a:t>
            </a:r>
            <a:r>
              <a:rPr lang="en-US" sz="1800" dirty="0">
                <a:effectLst/>
                <a:latin typeface="DejaVuSansMono"/>
              </a:rPr>
              <a:t>='cool') 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B8E7F3-C7FC-C4F0-F72C-CE5CAFBD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07" y="3967163"/>
            <a:ext cx="2959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9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F72F2-1FAE-E3B1-C4FB-7C3A3201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Загрузка и сохранение изображений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7DD75-310B-A120-28FC-E1E056607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dirty="0" err="1">
                <a:effectLst/>
                <a:latin typeface="DejaVuSansMono"/>
              </a:rPr>
              <a:t>mpimg.imread</a:t>
            </a:r>
            <a:r>
              <a:rPr lang="en-US" sz="1800" b="1" dirty="0">
                <a:effectLst/>
                <a:latin typeface="DejaVuSansMono"/>
              </a:rPr>
              <a:t>(</a:t>
            </a:r>
            <a:r>
              <a:rPr lang="en-US" sz="1800" b="1" dirty="0" err="1">
                <a:effectLst/>
                <a:latin typeface="DejaVuSansMono"/>
              </a:rPr>
              <a:t>fname</a:t>
            </a:r>
            <a:r>
              <a:rPr lang="en-US" sz="1800" b="1" dirty="0">
                <a:effectLst/>
                <a:latin typeface="DejaVuSansMono"/>
              </a:rPr>
              <a:t>, format=None)</a:t>
            </a:r>
            <a:br>
              <a:rPr lang="en-US" sz="1800" b="1" dirty="0">
                <a:effectLst/>
                <a:latin typeface="DejaVuSansMono"/>
              </a:rPr>
            </a:b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-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загружает растровое изображение из </a:t>
            </a:r>
            <a:r>
              <a:rPr lang="ru-RU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файла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 в массив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ndarray</a:t>
            </a:r>
            <a:r>
              <a:rPr lang="en-US" sz="1800" dirty="0">
                <a:effectLst/>
                <a:latin typeface="DejaVuSansMono"/>
              </a:rPr>
              <a:t>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1800" b="1" dirty="0" err="1">
                <a:effectLst/>
                <a:latin typeface="DejaVuSansMono"/>
              </a:rPr>
              <a:t>fname</a:t>
            </a:r>
            <a:r>
              <a:rPr lang="en-US" sz="1800" dirty="0">
                <a:effectLst/>
                <a:latin typeface="DejaVuSansMono"/>
              </a:rPr>
              <a:t> - </a:t>
            </a:r>
            <a:r>
              <a:rPr lang="ru-RU" sz="1800" dirty="0">
                <a:effectLst/>
                <a:latin typeface="DejaVuSansMono"/>
              </a:rPr>
              <a:t>имя </a:t>
            </a:r>
            <a:r>
              <a:rPr lang="ru-RU" sz="1800" dirty="0" err="1">
                <a:effectLst/>
                <a:latin typeface="DejaVuSansMono"/>
              </a:rPr>
              <a:t>файла</a:t>
            </a:r>
            <a:br>
              <a:rPr lang="ru-RU" sz="1800" dirty="0">
                <a:effectLst/>
                <a:latin typeface="DejaVuSansMono"/>
              </a:rPr>
            </a:br>
            <a:r>
              <a:rPr lang="en-US" sz="1800" b="1" dirty="0">
                <a:effectLst/>
                <a:latin typeface="DejaVuSansMono"/>
              </a:rPr>
              <a:t>format</a:t>
            </a:r>
            <a:r>
              <a:rPr lang="en-US" sz="1800" dirty="0">
                <a:effectLst/>
                <a:latin typeface="DejaVuSansMono"/>
              </a:rPr>
              <a:t> - </a:t>
            </a:r>
            <a:r>
              <a:rPr lang="ru-RU" sz="1800" dirty="0">
                <a:effectLst/>
                <a:latin typeface="DejaVuSansMono"/>
              </a:rPr>
              <a:t>формат </a:t>
            </a:r>
            <a:r>
              <a:rPr lang="ru-RU" sz="1800" dirty="0" err="1">
                <a:effectLst/>
                <a:latin typeface="DejaVuSansMono"/>
              </a:rPr>
              <a:t>файла</a:t>
            </a:r>
            <a:r>
              <a:rPr lang="ru-RU" sz="1800" dirty="0">
                <a:effectLst/>
                <a:latin typeface="DejaVuSansMono"/>
              </a:rPr>
              <a:t>, если не задан определяется по расширению </a:t>
            </a:r>
            <a:endParaRPr lang="ru-RU" dirty="0">
              <a:effectLst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DejaVuSansMono"/>
              </a:rPr>
              <a:t>имени </a:t>
            </a:r>
            <a:r>
              <a:rPr lang="ru-RU" sz="1800" dirty="0" err="1">
                <a:effectLst/>
                <a:latin typeface="DejaVuSansMono"/>
              </a:rPr>
              <a:t>файла</a:t>
            </a:r>
            <a:r>
              <a:rPr lang="ru-RU" sz="1800" dirty="0">
                <a:effectLst/>
                <a:latin typeface="DejaVuSansMono"/>
              </a:rPr>
              <a:t> </a:t>
            </a:r>
            <a:endParaRPr lang="ru-RU" dirty="0">
              <a:effectLst/>
            </a:endParaRPr>
          </a:p>
          <a:p>
            <a:pPr marL="0" indent="0">
              <a:buNone/>
            </a:pPr>
            <a:r>
              <a:rPr lang="en-US" sz="1800" b="1" dirty="0" err="1">
                <a:effectLst/>
                <a:latin typeface="DejaVuSansMono"/>
              </a:rPr>
              <a:t>mpimg.imsave</a:t>
            </a:r>
            <a:r>
              <a:rPr lang="en-US" sz="1800" b="1" dirty="0">
                <a:effectLst/>
                <a:latin typeface="DejaVuSansMono"/>
              </a:rPr>
              <a:t>(</a:t>
            </a:r>
            <a:r>
              <a:rPr lang="en-US" sz="1800" b="1" dirty="0" err="1">
                <a:effectLst/>
                <a:latin typeface="DejaVuSansMono"/>
              </a:rPr>
              <a:t>fname</a:t>
            </a:r>
            <a:r>
              <a:rPr lang="en-US" sz="1800" b="1" dirty="0">
                <a:effectLst/>
                <a:latin typeface="DejaVuSansMono"/>
              </a:rPr>
              <a:t>, </a:t>
            </a:r>
            <a:r>
              <a:rPr lang="en-US" sz="1800" b="1" dirty="0" err="1">
                <a:effectLst/>
                <a:latin typeface="DejaVuSansMono"/>
              </a:rPr>
              <a:t>arr</a:t>
            </a:r>
            <a:r>
              <a:rPr lang="en-US" sz="1800" b="1" dirty="0">
                <a:effectLst/>
                <a:latin typeface="DejaVuSansMono"/>
              </a:rPr>
              <a:t>, </a:t>
            </a:r>
            <a:r>
              <a:rPr lang="en-US" sz="1800" b="1" dirty="0" err="1">
                <a:effectLst/>
                <a:latin typeface="DejaVuSansMono"/>
              </a:rPr>
              <a:t>vmin</a:t>
            </a:r>
            <a:r>
              <a:rPr lang="en-US" sz="1800" b="1" dirty="0">
                <a:effectLst/>
                <a:latin typeface="DejaVuSansMono"/>
              </a:rPr>
              <a:t>=None, </a:t>
            </a:r>
            <a:r>
              <a:rPr lang="en-US" sz="1800" b="1" dirty="0" err="1">
                <a:effectLst/>
                <a:latin typeface="DejaVuSansMono"/>
              </a:rPr>
              <a:t>vmax</a:t>
            </a:r>
            <a:r>
              <a:rPr lang="en-US" sz="1800" b="1" dirty="0">
                <a:effectLst/>
                <a:latin typeface="DejaVuSansMono"/>
              </a:rPr>
              <a:t>=None, </a:t>
            </a:r>
            <a:r>
              <a:rPr lang="en-US" sz="1800" b="1" dirty="0" err="1">
                <a:effectLst/>
                <a:latin typeface="DejaVuSansMono"/>
              </a:rPr>
              <a:t>cmap</a:t>
            </a:r>
            <a:r>
              <a:rPr lang="en-US" sz="1800" b="1" dirty="0">
                <a:effectLst/>
                <a:latin typeface="DejaVuSansMono"/>
              </a:rPr>
              <a:t>=None, format=None, origin=None, dpi=100) </a:t>
            </a:r>
            <a:endParaRPr lang="en-US" b="1" dirty="0">
              <a:effectLst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-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сохраняет в </a:t>
            </a:r>
            <a:r>
              <a:rPr lang="ru-RU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файле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 растровое изображение из массива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ndarray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DejaVuSansMono"/>
              </a:rPr>
              <a:t> </a:t>
            </a:r>
            <a:endParaRPr lang="ru-RU" sz="1800" dirty="0">
              <a:solidFill>
                <a:schemeClr val="accent6">
                  <a:lumMod val="75000"/>
                </a:schemeClr>
              </a:solidFill>
              <a:effectLst/>
              <a:latin typeface="DejaVuSansMono"/>
            </a:endParaRPr>
          </a:p>
          <a:p>
            <a:pPr marL="0" indent="0">
              <a:buNone/>
            </a:pPr>
            <a:r>
              <a:rPr lang="en-US" sz="1800" b="1" dirty="0" err="1">
                <a:effectLst/>
                <a:latin typeface="DejaVuSansMono"/>
              </a:rPr>
              <a:t>fname</a:t>
            </a:r>
            <a:r>
              <a:rPr lang="en-US" sz="1800" dirty="0">
                <a:effectLst/>
                <a:latin typeface="DejaVuSansMono"/>
              </a:rPr>
              <a:t> - </a:t>
            </a:r>
            <a:r>
              <a:rPr lang="ru-RU" sz="1800" dirty="0">
                <a:effectLst/>
                <a:latin typeface="DejaVuSansMono"/>
              </a:rPr>
              <a:t>имя </a:t>
            </a:r>
            <a:r>
              <a:rPr lang="ru-RU" sz="1800" dirty="0" err="1">
                <a:effectLst/>
                <a:latin typeface="DejaVuSansMono"/>
              </a:rPr>
              <a:t>файла</a:t>
            </a:r>
            <a:br>
              <a:rPr lang="ru-RU" sz="1800" dirty="0">
                <a:effectLst/>
                <a:latin typeface="DejaVuSansMono"/>
              </a:rPr>
            </a:br>
            <a:r>
              <a:rPr lang="en-US" sz="1800" b="1" dirty="0" err="1">
                <a:effectLst/>
                <a:latin typeface="DejaVuSansMono"/>
              </a:rPr>
              <a:t>arr</a:t>
            </a:r>
            <a:r>
              <a:rPr lang="en-US" sz="1800" b="1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- </a:t>
            </a:r>
            <a:r>
              <a:rPr lang="ru-RU" sz="1800" dirty="0">
                <a:effectLst/>
                <a:latin typeface="DejaVuSansMono"/>
              </a:rPr>
              <a:t>массив</a:t>
            </a:r>
            <a:br>
              <a:rPr lang="ru-RU" sz="1800" dirty="0">
                <a:effectLst/>
                <a:latin typeface="DejaVuSansMono"/>
              </a:rPr>
            </a:br>
            <a:r>
              <a:rPr lang="en-US" sz="1800" b="1" dirty="0" err="1">
                <a:effectLst/>
                <a:latin typeface="DejaVuSansMono"/>
              </a:rPr>
              <a:t>vmin</a:t>
            </a:r>
            <a:r>
              <a:rPr lang="en-US" sz="1800" b="1" dirty="0">
                <a:effectLst/>
                <a:latin typeface="DejaVuSansMono"/>
              </a:rPr>
              <a:t>, </a:t>
            </a:r>
            <a:r>
              <a:rPr lang="en-US" sz="1800" b="1" dirty="0" err="1">
                <a:effectLst/>
                <a:latin typeface="DejaVuSansMono"/>
              </a:rPr>
              <a:t>vmax</a:t>
            </a:r>
            <a:r>
              <a:rPr lang="en-US" sz="1800" b="1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- </a:t>
            </a:r>
            <a:r>
              <a:rPr lang="ru-RU" sz="1800" dirty="0">
                <a:effectLst/>
                <a:latin typeface="DejaVuSansMono"/>
              </a:rPr>
              <a:t>ограничение величин цвета </a:t>
            </a:r>
            <a:endParaRPr lang="ru-RU" dirty="0">
              <a:effectLst/>
            </a:endParaRPr>
          </a:p>
          <a:p>
            <a:pPr marL="0" indent="0">
              <a:buNone/>
            </a:pPr>
            <a:r>
              <a:rPr lang="en-US" sz="1800" b="1" dirty="0" err="1">
                <a:effectLst/>
                <a:latin typeface="DejaVuSansMono"/>
              </a:rPr>
              <a:t>cmap</a:t>
            </a:r>
            <a:r>
              <a:rPr lang="en-US" sz="1800" b="1" dirty="0">
                <a:effectLst/>
                <a:latin typeface="DejaVuSansMono"/>
              </a:rPr>
              <a:t> - format - </a:t>
            </a:r>
            <a:endParaRPr lang="en-US" b="1" dirty="0">
              <a:effectLst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DejaVuSansMono"/>
              </a:rPr>
              <a:t>origin - dpi - </a:t>
            </a:r>
            <a:endParaRPr lang="en-US" b="1" dirty="0">
              <a:effectLst/>
            </a:endParaRPr>
          </a:p>
          <a:p>
            <a:pPr marL="0" indent="0">
              <a:buNone/>
            </a:pPr>
            <a:r>
              <a:rPr lang="en-US" sz="1800" b="1" dirty="0" err="1">
                <a:effectLst/>
                <a:latin typeface="DejaVuSansMono"/>
              </a:rPr>
              <a:t>cmap</a:t>
            </a:r>
            <a:r>
              <a:rPr lang="en-US" sz="1800" dirty="0">
                <a:effectLst/>
                <a:latin typeface="DejaVuSansMono"/>
              </a:rPr>
              <a:t> - colormap, </a:t>
            </a:r>
            <a:r>
              <a:rPr lang="ru-RU" sz="1800" dirty="0">
                <a:effectLst/>
                <a:latin typeface="DejaVuSansMono"/>
              </a:rPr>
              <a:t>имя процедуры преобразования величины в цвет формат </a:t>
            </a:r>
            <a:r>
              <a:rPr lang="ru-RU" sz="1800" dirty="0" err="1">
                <a:effectLst/>
                <a:latin typeface="DejaVuSansMono"/>
              </a:rPr>
              <a:t>файла</a:t>
            </a:r>
            <a:r>
              <a:rPr lang="ru-RU" sz="1800" dirty="0">
                <a:effectLst/>
                <a:latin typeface="DejaVuSansMono"/>
              </a:rPr>
              <a:t>, если не задан определяется по расширению</a:t>
            </a:r>
            <a:br>
              <a:rPr lang="ru-RU" sz="1800" dirty="0">
                <a:effectLst/>
                <a:latin typeface="DejaVuSansMono"/>
              </a:rPr>
            </a:br>
            <a:r>
              <a:rPr lang="ru-RU" sz="1800" dirty="0">
                <a:effectLst/>
                <a:latin typeface="DejaVuSansMono"/>
              </a:rPr>
              <a:t>имени </a:t>
            </a:r>
            <a:r>
              <a:rPr lang="ru-RU" sz="1800" dirty="0" err="1">
                <a:effectLst/>
                <a:latin typeface="DejaVuSansMono"/>
              </a:rPr>
              <a:t>файла</a:t>
            </a:r>
            <a:br>
              <a:rPr lang="ru-RU" sz="1800" dirty="0">
                <a:effectLst/>
                <a:latin typeface="DejaVuSansMono"/>
              </a:rPr>
            </a:br>
            <a:r>
              <a:rPr lang="ru-RU" sz="1800" dirty="0">
                <a:effectLst/>
                <a:latin typeface="DejaVuSansMono"/>
              </a:rPr>
              <a:t>начало координат: '</a:t>
            </a:r>
            <a:r>
              <a:rPr lang="en-US" sz="1800" dirty="0">
                <a:effectLst/>
                <a:latin typeface="DejaVuSansMono"/>
              </a:rPr>
              <a:t>upper' </a:t>
            </a:r>
            <a:r>
              <a:rPr lang="ru-RU" sz="1800" dirty="0">
                <a:effectLst/>
                <a:latin typeface="DejaVuSansMono"/>
              </a:rPr>
              <a:t>или '</a:t>
            </a:r>
            <a:r>
              <a:rPr lang="en-US" sz="1800" dirty="0">
                <a:effectLst/>
                <a:latin typeface="DejaVuSansMono"/>
              </a:rPr>
              <a:t>lower'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DejaVuSansMono"/>
              </a:rPr>
              <a:t>разрешение в точках на </a:t>
            </a:r>
            <a:r>
              <a:rPr lang="ru-RU" sz="1800" dirty="0" err="1">
                <a:effectLst/>
                <a:latin typeface="DejaVuSansMono"/>
              </a:rPr>
              <a:t>дюйм</a:t>
            </a:r>
            <a:r>
              <a:rPr lang="ru-RU" sz="1800" dirty="0">
                <a:effectLst/>
                <a:latin typeface="DejaVuSansMono"/>
              </a:rPr>
              <a:t> для сохранения в метаданных </a:t>
            </a:r>
            <a:r>
              <a:rPr lang="ru-RU" sz="1800" dirty="0" err="1">
                <a:effectLst/>
                <a:latin typeface="DejaVuSansMono"/>
              </a:rPr>
              <a:t>файла</a:t>
            </a:r>
            <a:r>
              <a:rPr lang="ru-RU" sz="1800" dirty="0">
                <a:effectLst/>
                <a:latin typeface="DejaVuSansMono"/>
              </a:rPr>
              <a:t> </a:t>
            </a:r>
            <a:endParaRPr lang="ru-RU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88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B8FB2-FD2A-3BAD-7B03-F0273CDE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Что такое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Seaborn?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7D44A2-7215-F406-E634-4F5DA31B7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effectLst/>
                <a:latin typeface="-apple-system"/>
              </a:rPr>
              <a:t>Seaborn — </a:t>
            </a:r>
            <a:r>
              <a:rPr lang="ru-RU" b="0" i="0" u="none" strike="noStrike" dirty="0">
                <a:effectLst/>
                <a:latin typeface="-apple-system"/>
              </a:rPr>
              <a:t>это библиотека для создания статистических графиков на </a:t>
            </a:r>
            <a:r>
              <a:rPr lang="en-US" b="0" i="0" u="none" strike="noStrike" dirty="0">
                <a:effectLst/>
                <a:latin typeface="-apple-system"/>
              </a:rPr>
              <a:t>Python. </a:t>
            </a:r>
            <a:r>
              <a:rPr lang="ru-RU" b="0" i="0" u="none" strike="noStrike" dirty="0">
                <a:effectLst/>
                <a:latin typeface="-apple-system"/>
              </a:rPr>
              <a:t>Она основывается на </a:t>
            </a:r>
            <a:r>
              <a:rPr lang="en-US" b="0" i="0" u="none" strike="noStrike" dirty="0">
                <a:effectLst/>
                <a:latin typeface="-apple-system"/>
              </a:rPr>
              <a:t>matplotlib </a:t>
            </a:r>
            <a:r>
              <a:rPr lang="ru-RU" b="0" i="0" u="none" strike="noStrike" dirty="0">
                <a:effectLst/>
                <a:latin typeface="-apple-system"/>
              </a:rPr>
              <a:t>и тесно взаимодействует со структурами данных </a:t>
            </a:r>
            <a:r>
              <a:rPr lang="en-US" b="0" i="0" u="none" strike="noStrike" dirty="0">
                <a:effectLst/>
                <a:latin typeface="-apple-system"/>
              </a:rPr>
              <a:t>pandas.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302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94C3D-6AA6-E8F9-77B5-D5A9BB48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787251-BDEF-1607-3BA1-E5088992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u="none" strike="noStrike" dirty="0">
                <a:solidFill>
                  <a:srgbClr val="8959A8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seaborn </a:t>
            </a:r>
            <a:r>
              <a:rPr lang="en-US" b="1" i="0" u="none" strike="noStrike" dirty="0">
                <a:solidFill>
                  <a:srgbClr val="8959A8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sns</a:t>
            </a:r>
            <a:r>
              <a:rPr lang="en-US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</a:t>
            </a:r>
            <a:endParaRPr lang="ru-RU" b="0" i="0" u="none" strike="noStrike" dirty="0">
              <a:solidFill>
                <a:srgbClr val="4D4D4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8959A8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pandas </a:t>
            </a:r>
            <a:r>
              <a:rPr lang="en-US" b="1" i="0" u="none" strike="noStrike" dirty="0">
                <a:solidFill>
                  <a:srgbClr val="8959A8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pd </a:t>
            </a:r>
            <a:endParaRPr lang="ru-RU" b="0" i="0" u="none" strike="noStrike" dirty="0">
              <a:solidFill>
                <a:srgbClr val="4D4D4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8959A8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i="0" u="none" strike="noStrike" dirty="0">
                <a:solidFill>
                  <a:srgbClr val="8959A8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np </a:t>
            </a:r>
            <a:endParaRPr lang="ru-RU" b="0" i="0" u="none" strike="noStrike" dirty="0">
              <a:solidFill>
                <a:srgbClr val="4D4D4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8959A8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matplotlib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6643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80591-7F9A-7107-55E1-09E361F5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Строим первые графики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D0AFA3-CD0A-CB44-18BA-0702ABA6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flights_data</a:t>
            </a:r>
            <a:r>
              <a:rPr lang="en-US" sz="20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=</a:t>
            </a:r>
            <a:r>
              <a:rPr lang="en-US" sz="20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sns.load_dataset</a:t>
            </a:r>
            <a:r>
              <a:rPr lang="en-US" sz="20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"flights"</a:t>
            </a:r>
            <a:r>
              <a:rPr lang="en-US" sz="20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flights_data.head</a:t>
            </a:r>
            <a:r>
              <a:rPr lang="en-US" sz="20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()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1ADEA-4957-270F-836A-08A82B55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41164"/>
            <a:ext cx="7772400" cy="260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6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9A139C-144D-02A6-B008-EE62DBF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Диаграмма рассеяния — </a:t>
            </a:r>
            <a:r>
              <a:rPr lang="en-US" dirty="0"/>
              <a:t>Scatter Plot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0D411C-8068-7B0B-89DB-67F70D709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sns.scatterplot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(data=</a:t>
            </a: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flights_data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, x=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"year"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, y=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"passengers"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)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6D1CF3-5EED-86E9-C2E3-AA013893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39" y="2353888"/>
            <a:ext cx="5847522" cy="41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44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FC85F607-5F12-668F-8186-2DCDA2F7D2C2}"/>
              </a:ext>
            </a:extLst>
          </p:cNvPr>
          <p:cNvSpPr/>
          <p:nvPr/>
        </p:nvSpPr>
        <p:spPr>
          <a:xfrm>
            <a:off x="820035" y="2987749"/>
            <a:ext cx="2848197" cy="4412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E10F4-ACF2-E77C-FFCA-F0F6DE13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данных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416CA3-2101-1A37-9340-650DDB243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7522"/>
            <a:ext cx="7886700" cy="4351338"/>
          </a:xfrm>
        </p:spPr>
        <p:txBody>
          <a:bodyPr/>
          <a:lstStyle/>
          <a:p>
            <a:r>
              <a:rPr lang="ru-RU" sz="1800" dirty="0">
                <a:effectLst/>
                <a:latin typeface="DejaVuSerif"/>
              </a:rPr>
              <a:t>Исходные данные для графического отображения организованы в виде массивов библиотеки </a:t>
            </a:r>
            <a:r>
              <a:rPr lang="en-US" sz="1800" dirty="0">
                <a:effectLst/>
                <a:latin typeface="DejaVuSerif"/>
              </a:rPr>
              <a:t>NumPy.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Для работы с </a:t>
            </a:r>
            <a:r>
              <a:rPr lang="ru-RU" sz="1800" dirty="0" err="1">
                <a:effectLst/>
                <a:latin typeface="DejaVuSerif"/>
              </a:rPr>
              <a:t>библиотекои</a:t>
            </a:r>
            <a:r>
              <a:rPr lang="ru-RU" sz="1800" dirty="0">
                <a:effectLst/>
                <a:latin typeface="DejaVuSerif"/>
              </a:rPr>
              <a:t>̆ </a:t>
            </a:r>
            <a:r>
              <a:rPr lang="en-US" sz="1800" dirty="0">
                <a:effectLst/>
                <a:latin typeface="DejaVuSerif"/>
              </a:rPr>
              <a:t>Matplotlib </a:t>
            </a:r>
            <a:r>
              <a:rPr lang="ru-RU" sz="1800" dirty="0">
                <a:effectLst/>
                <a:latin typeface="DejaVuSerif"/>
              </a:rPr>
              <a:t>модуль </a:t>
            </a:r>
            <a:r>
              <a:rPr lang="en-US" sz="1800" dirty="0" err="1">
                <a:effectLst/>
                <a:latin typeface="DejaVuSerif"/>
              </a:rPr>
              <a:t>numpy</a:t>
            </a:r>
            <a:r>
              <a:rPr lang="en-US" sz="1800" dirty="0">
                <a:effectLst/>
                <a:latin typeface="DejaVuSerif"/>
              </a:rPr>
              <a:t> </a:t>
            </a:r>
            <a:r>
              <a:rPr lang="ru-RU" sz="1800" dirty="0">
                <a:effectLst/>
                <a:latin typeface="DejaVuSerif"/>
              </a:rPr>
              <a:t>также должен быть импортирован: </a:t>
            </a:r>
            <a:endParaRPr lang="ru-RU" dirty="0">
              <a:effectLst/>
            </a:endParaRPr>
          </a:p>
          <a:p>
            <a:pPr marL="0" indent="0">
              <a:buNone/>
            </a:pPr>
            <a:r>
              <a:rPr lang="ru-RU" sz="1800" dirty="0">
                <a:latin typeface="DejaVuSansMono"/>
              </a:rPr>
              <a:t>    </a:t>
            </a:r>
            <a:r>
              <a:rPr lang="en-US" sz="1800" dirty="0">
                <a:effectLst/>
                <a:latin typeface="Monaco" pitchFamily="2" charset="0"/>
              </a:rPr>
              <a:t>import </a:t>
            </a:r>
            <a:r>
              <a:rPr lang="en-US" sz="1800" dirty="0" err="1">
                <a:effectLst/>
                <a:latin typeface="Monaco" pitchFamily="2" charset="0"/>
              </a:rPr>
              <a:t>numpy</a:t>
            </a:r>
            <a:r>
              <a:rPr lang="en-US" sz="1800" dirty="0">
                <a:effectLst/>
                <a:latin typeface="Monaco" pitchFamily="2" charset="0"/>
              </a:rPr>
              <a:t> as np </a:t>
            </a:r>
            <a:endParaRPr lang="en-US" dirty="0">
              <a:effectLst/>
              <a:latin typeface="Monaco" pitchFamily="2" charset="0"/>
            </a:endParaRPr>
          </a:p>
          <a:p>
            <a:r>
              <a:rPr lang="ru-RU" sz="1800" dirty="0">
                <a:effectLst/>
                <a:latin typeface="DejaVuSerif"/>
              </a:rPr>
              <a:t>В качестве координат точек графика используются одномерные или двумерные массивы:</a:t>
            </a:r>
            <a:endParaRPr lang="ru-RU" dirty="0">
              <a:effectLst/>
            </a:endParaRPr>
          </a:p>
          <a:p>
            <a:pPr lvl="1"/>
            <a:r>
              <a:rPr lang="ru-RU" sz="1800" dirty="0" err="1">
                <a:effectLst/>
                <a:latin typeface="DejaVuSerif"/>
              </a:rPr>
              <a:t>одномерныи</a:t>
            </a:r>
            <a:r>
              <a:rPr lang="ru-RU" sz="1800" dirty="0">
                <a:effectLst/>
                <a:latin typeface="DejaVuSerif"/>
              </a:rPr>
              <a:t>̆ массив содержит последовательность координат точек графика </a:t>
            </a:r>
            <a:endParaRPr lang="ru-RU" sz="3200" dirty="0">
              <a:effectLst/>
            </a:endParaRPr>
          </a:p>
          <a:p>
            <a:pPr lvl="1"/>
            <a:r>
              <a:rPr lang="ru-RU" sz="1800" dirty="0" err="1">
                <a:effectLst/>
                <a:latin typeface="DejaVuSerif"/>
              </a:rPr>
              <a:t>двумерныи</a:t>
            </a:r>
            <a:r>
              <a:rPr lang="ru-RU" sz="1800" dirty="0">
                <a:effectLst/>
                <a:latin typeface="DejaVuSerif"/>
              </a:rPr>
              <a:t>̆ массив </a:t>
            </a:r>
            <a:r>
              <a:rPr lang="ru-RU" sz="1800" i="1" dirty="0">
                <a:effectLst/>
                <a:latin typeface="DejaVuSerif"/>
              </a:rPr>
              <a:t>в своих столбцах </a:t>
            </a:r>
            <a:r>
              <a:rPr lang="ru-RU" sz="1800" dirty="0">
                <a:effectLst/>
                <a:latin typeface="DejaVuSerif"/>
              </a:rPr>
              <a:t>содержит последовательности координат точек </a:t>
            </a:r>
            <a:r>
              <a:rPr lang="ru-RU" sz="1800" i="1" dirty="0">
                <a:effectLst/>
                <a:latin typeface="DejaVuSerif"/>
              </a:rPr>
              <a:t>для нескольких кривых </a:t>
            </a:r>
            <a:r>
              <a:rPr lang="ru-RU" sz="1800" dirty="0">
                <a:effectLst/>
                <a:latin typeface="DejaVuSerif"/>
              </a:rPr>
              <a:t>графика </a:t>
            </a:r>
            <a:endParaRPr lang="ru-RU" sz="320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412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4EB3-62B5-C257-3C9C-78C6E855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Линейный график — </a:t>
            </a:r>
            <a:r>
              <a:rPr lang="en-US" dirty="0"/>
              <a:t>Line Plot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D9AC1-E23F-0B5E-162D-6AB0B17C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sns.lineplot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(data=</a:t>
            </a: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flights_data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, x=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"year"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, y=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"passengers"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)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29582F-9E5F-7F02-7B74-2B8E8E98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69" y="2334428"/>
            <a:ext cx="6390861" cy="45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91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C096E-25EB-AF6F-ACA6-7019EA2E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Столбчатая диаграмма — </a:t>
            </a:r>
            <a:r>
              <a:rPr lang="en-US" dirty="0"/>
              <a:t>Bar Plot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E58B9-6E5F-20C7-DCDF-0150B7AE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sns.barplot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(data=</a:t>
            </a: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flights_data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, x=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"year"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, y=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"passengers"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)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5623E-7D8D-BB2C-04C7-4C7DD1FB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87" y="2305466"/>
            <a:ext cx="6192078" cy="43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34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19FE0-7D18-63FB-85FC-3EEF3153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 </a:t>
            </a:r>
            <a:r>
              <a:rPr lang="ru-RU" dirty="0"/>
              <a:t>и </a:t>
            </a:r>
            <a:r>
              <a:rPr lang="en-US" dirty="0"/>
              <a:t>Pandas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1A1628-A688-4BF0-10C8-923878224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drinks_df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pd.read_csv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"data/</a:t>
            </a:r>
            <a:r>
              <a:rPr lang="en-US" sz="1600" b="0" i="0" u="none" strike="noStrike" dirty="0" err="1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drinks.csv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sns.barplot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(x=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"country"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, y=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i="0" u="none" strike="noStrike" dirty="0" err="1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beer_servings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, data=</a:t>
            </a: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drinks_df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)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17357A-7C7B-2B23-A6C0-1D9C00BF6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563265"/>
            <a:ext cx="5105400" cy="36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84EE7-8DD8-15B4-26A0-E8DFC1A1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</a:t>
            </a:r>
            <a:r>
              <a:rPr lang="en-US" dirty="0" err="1"/>
              <a:t>HeatMap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FA87F-58C9-C7EE-1F34-744A50053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pivot = </a:t>
            </a: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tips_df.pivot_table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( index=[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"day"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], columns=[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"size"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], values=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i="0" u="none" strike="noStrike" dirty="0" err="1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tip_percentage</a:t>
            </a:r>
            <a:r>
              <a:rPr lang="en-US" sz="1600" b="0" i="0" u="none" strike="noStrike" dirty="0">
                <a:solidFill>
                  <a:srgbClr val="718C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aggfunc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np.average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600" b="0" i="0" u="none" strike="noStrike" dirty="0" err="1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sns.heatmap</a:t>
            </a:r>
            <a:r>
              <a:rPr lang="en-US" sz="1600" b="0" i="0" u="none" strike="noStrike" dirty="0">
                <a:solidFill>
                  <a:srgbClr val="4D4D4C"/>
                </a:solidFill>
                <a:effectLst/>
                <a:latin typeface="Menlo" panose="020B0609030804020204" pitchFamily="49" charset="0"/>
              </a:rPr>
              <a:t>(pivot)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808FD-5FAA-77CA-0C9E-58E8E226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56" y="2847179"/>
            <a:ext cx="4721087" cy="34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79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3D296-6597-BFEB-679D-B977528A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450A37-10D6-7E50-8249-EE42CFE35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https://seaborn.pydata.org/examples/index.html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/>
              <a:t>matplotlib.org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3158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0289BC4-0D97-E825-9DCA-0923128FDCFC}"/>
              </a:ext>
            </a:extLst>
          </p:cNvPr>
          <p:cNvSpPr/>
          <p:nvPr/>
        </p:nvSpPr>
        <p:spPr>
          <a:xfrm>
            <a:off x="446567" y="1690689"/>
            <a:ext cx="7357731" cy="36255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E4285-896F-AE1A-C844-84DE02B5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Простой график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A39688-1B69-81B2-81B5-179CED20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Monaco" pitchFamily="2" charset="0"/>
              </a:rPr>
              <a:t># 1. Формирование данных для отображения</a:t>
            </a:r>
            <a:br>
              <a:rPr lang="ru-RU" sz="1800" dirty="0">
                <a:effectLst/>
                <a:latin typeface="Monaco" pitchFamily="2" charset="0"/>
              </a:rPr>
            </a:br>
            <a:r>
              <a:rPr lang="en-US" sz="1800" dirty="0" err="1">
                <a:effectLst/>
                <a:latin typeface="Monaco" pitchFamily="2" charset="0"/>
              </a:rPr>
              <a:t>xa</a:t>
            </a:r>
            <a:r>
              <a:rPr lang="en-US" sz="1800" dirty="0">
                <a:effectLst/>
                <a:latin typeface="Monaco" pitchFamily="2" charset="0"/>
              </a:rPr>
              <a:t> = </a:t>
            </a:r>
            <a:r>
              <a:rPr lang="en-US" sz="1800" dirty="0" err="1">
                <a:effectLst/>
                <a:latin typeface="Monaco" pitchFamily="2" charset="0"/>
              </a:rPr>
              <a:t>np.linspace</a:t>
            </a:r>
            <a:r>
              <a:rPr lang="en-US" sz="1800" dirty="0">
                <a:effectLst/>
                <a:latin typeface="Monaco" pitchFamily="2" charset="0"/>
              </a:rPr>
              <a:t>(-</a:t>
            </a:r>
            <a:r>
              <a:rPr lang="en-US" sz="1800" dirty="0" err="1">
                <a:effectLst/>
                <a:latin typeface="Monaco" pitchFamily="2" charset="0"/>
              </a:rPr>
              <a:t>np.pi</a:t>
            </a:r>
            <a:r>
              <a:rPr lang="en-US" sz="1800" dirty="0">
                <a:effectLst/>
                <a:latin typeface="Monaco" pitchFamily="2" charset="0"/>
              </a:rPr>
              <a:t>, </a:t>
            </a:r>
            <a:r>
              <a:rPr lang="en-US" sz="1800" dirty="0" err="1">
                <a:effectLst/>
                <a:latin typeface="Monaco" pitchFamily="2" charset="0"/>
              </a:rPr>
              <a:t>np.pi</a:t>
            </a:r>
            <a:r>
              <a:rPr lang="en-US" sz="1800" dirty="0">
                <a:effectLst/>
                <a:latin typeface="Monaco" pitchFamily="2" charset="0"/>
              </a:rPr>
              <a:t>, 101, endpoint=True) </a:t>
            </a:r>
            <a:endParaRPr lang="ru-RU" sz="1800" dirty="0">
              <a:effectLst/>
              <a:latin typeface="Monac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Monaco" pitchFamily="2" charset="0"/>
              </a:rPr>
              <a:t>ya1 = </a:t>
            </a:r>
            <a:r>
              <a:rPr lang="en-US" sz="1800" dirty="0" err="1">
                <a:effectLst/>
                <a:latin typeface="Monaco" pitchFamily="2" charset="0"/>
              </a:rPr>
              <a:t>np.sin</a:t>
            </a:r>
            <a:r>
              <a:rPr lang="en-US" sz="1800" dirty="0">
                <a:effectLst/>
                <a:latin typeface="Monaco" pitchFamily="2" charset="0"/>
              </a:rPr>
              <a:t>(</a:t>
            </a:r>
            <a:r>
              <a:rPr lang="en-US" sz="1800" dirty="0" err="1">
                <a:effectLst/>
                <a:latin typeface="Monaco" pitchFamily="2" charset="0"/>
              </a:rPr>
              <a:t>xa</a:t>
            </a:r>
            <a:r>
              <a:rPr lang="en-US" sz="1800" dirty="0">
                <a:effectLst/>
                <a:latin typeface="Monaco" pitchFamily="2" charset="0"/>
              </a:rPr>
              <a:t>)</a:t>
            </a:r>
            <a:br>
              <a:rPr lang="en-US" sz="1800" dirty="0">
                <a:effectLst/>
                <a:latin typeface="Monaco" pitchFamily="2" charset="0"/>
              </a:rPr>
            </a:br>
            <a:r>
              <a:rPr lang="en-US" sz="1800" dirty="0">
                <a:effectLst/>
                <a:latin typeface="Monaco" pitchFamily="2" charset="0"/>
              </a:rPr>
              <a:t>ya2 = </a:t>
            </a:r>
            <a:r>
              <a:rPr lang="en-US" sz="1800" dirty="0" err="1">
                <a:effectLst/>
                <a:latin typeface="Monaco" pitchFamily="2" charset="0"/>
              </a:rPr>
              <a:t>np.cos</a:t>
            </a:r>
            <a:r>
              <a:rPr lang="en-US" sz="1800" dirty="0">
                <a:effectLst/>
                <a:latin typeface="Monaco" pitchFamily="2" charset="0"/>
              </a:rPr>
              <a:t>(</a:t>
            </a:r>
            <a:r>
              <a:rPr lang="en-US" sz="1800" dirty="0" err="1">
                <a:effectLst/>
                <a:latin typeface="Monaco" pitchFamily="2" charset="0"/>
              </a:rPr>
              <a:t>xa</a:t>
            </a:r>
            <a:r>
              <a:rPr lang="en-US" sz="1800" dirty="0">
                <a:effectLst/>
                <a:latin typeface="Monaco" pitchFamily="2" charset="0"/>
              </a:rPr>
              <a:t>) </a:t>
            </a:r>
            <a:endParaRPr lang="en-US" dirty="0">
              <a:effectLst/>
              <a:latin typeface="Monac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Monaco" pitchFamily="2" charset="0"/>
              </a:rPr>
              <a:t># 2.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Monaco" pitchFamily="2" charset="0"/>
              </a:rPr>
              <a:t>Подготовка изображения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>
                <a:effectLst/>
                <a:latin typeface="Monaco" pitchFamily="2" charset="0"/>
              </a:rPr>
              <a:t>plt.title</a:t>
            </a:r>
            <a:r>
              <a:rPr lang="en-US" sz="1800" dirty="0">
                <a:effectLst/>
                <a:latin typeface="Monaco" pitchFamily="2" charset="0"/>
              </a:rPr>
              <a:t>('Simple plot, two lines’) </a:t>
            </a:r>
            <a:endParaRPr lang="ru-RU" sz="1800" dirty="0">
              <a:effectLst/>
              <a:latin typeface="Monac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 err="1">
                <a:effectLst/>
                <a:latin typeface="Monaco" pitchFamily="2" charset="0"/>
              </a:rPr>
              <a:t>plt.plot</a:t>
            </a:r>
            <a:r>
              <a:rPr lang="en-US" sz="1800" dirty="0">
                <a:effectLst/>
                <a:latin typeface="Monaco" pitchFamily="2" charset="0"/>
              </a:rPr>
              <a:t>(</a:t>
            </a:r>
            <a:r>
              <a:rPr lang="en-US" sz="1800" dirty="0" err="1">
                <a:effectLst/>
                <a:latin typeface="Monaco" pitchFamily="2" charset="0"/>
              </a:rPr>
              <a:t>xa</a:t>
            </a:r>
            <a:r>
              <a:rPr lang="en-US" sz="1800" dirty="0">
                <a:effectLst/>
                <a:latin typeface="Monaco" pitchFamily="2" charset="0"/>
              </a:rPr>
              <a:t>, ya1)</a:t>
            </a:r>
            <a:br>
              <a:rPr lang="en-US" sz="1800" dirty="0">
                <a:effectLst/>
                <a:latin typeface="Monaco" pitchFamily="2" charset="0"/>
              </a:rPr>
            </a:br>
            <a:r>
              <a:rPr lang="en-US" sz="1800" dirty="0" err="1">
                <a:effectLst/>
                <a:latin typeface="Monaco" pitchFamily="2" charset="0"/>
              </a:rPr>
              <a:t>plt.plot</a:t>
            </a:r>
            <a:r>
              <a:rPr lang="en-US" sz="1800" dirty="0">
                <a:effectLst/>
                <a:latin typeface="Monaco" pitchFamily="2" charset="0"/>
              </a:rPr>
              <a:t>(</a:t>
            </a:r>
            <a:r>
              <a:rPr lang="en-US" sz="1800" dirty="0" err="1">
                <a:effectLst/>
                <a:latin typeface="Monaco" pitchFamily="2" charset="0"/>
              </a:rPr>
              <a:t>xa</a:t>
            </a:r>
            <a:r>
              <a:rPr lang="en-US" sz="1800" dirty="0">
                <a:effectLst/>
                <a:latin typeface="Monaco" pitchFamily="2" charset="0"/>
              </a:rPr>
              <a:t>, ya2) </a:t>
            </a:r>
            <a:endParaRPr lang="en-US" dirty="0">
              <a:effectLst/>
              <a:latin typeface="Monac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Monaco" pitchFamily="2" charset="0"/>
              </a:rPr>
              <a:t># 3.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Monaco" pitchFamily="2" charset="0"/>
              </a:rPr>
              <a:t>Вывод изображения на экран или в </a:t>
            </a:r>
            <a:r>
              <a:rPr lang="ru-RU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Monaco" pitchFamily="2" charset="0"/>
              </a:rPr>
              <a:t>файл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effectLst/>
                <a:latin typeface="Monaco" pitchFamily="2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Monaco" pitchFamily="2" charset="0"/>
              </a:rPr>
              <a:t>if </a:t>
            </a:r>
            <a:r>
              <a:rPr lang="en-US" sz="1800" dirty="0" err="1">
                <a:effectLst/>
                <a:latin typeface="Monaco" pitchFamily="2" charset="0"/>
              </a:rPr>
              <a:t>to_file</a:t>
            </a:r>
            <a:r>
              <a:rPr lang="en-US" sz="1800" dirty="0">
                <a:effectLst/>
                <a:latin typeface="Monaco" pitchFamily="2" charset="0"/>
              </a:rPr>
              <a:t>: </a:t>
            </a:r>
            <a:endParaRPr lang="en-US" dirty="0">
              <a:effectLst/>
              <a:latin typeface="Monac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Monaco" pitchFamily="2" charset="0"/>
              </a:rPr>
              <a:t>	</a:t>
            </a:r>
            <a:r>
              <a:rPr lang="en-US" sz="1800" dirty="0" err="1">
                <a:effectLst/>
                <a:latin typeface="Monaco" pitchFamily="2" charset="0"/>
              </a:rPr>
              <a:t>plt.savefig</a:t>
            </a:r>
            <a:r>
              <a:rPr lang="en-US" sz="1800" dirty="0">
                <a:effectLst/>
                <a:latin typeface="Monaco" pitchFamily="2" charset="0"/>
              </a:rPr>
              <a:t>('ex01.jpg’) </a:t>
            </a:r>
            <a:endParaRPr lang="ru-RU" sz="1800" dirty="0">
              <a:effectLst/>
              <a:latin typeface="Monac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Monaco" pitchFamily="2" charset="0"/>
              </a:rPr>
              <a:t>else: </a:t>
            </a:r>
            <a:endParaRPr lang="en-US" dirty="0">
              <a:effectLst/>
              <a:latin typeface="Monaco" pitchFamily="2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Monaco" pitchFamily="2" charset="0"/>
              </a:rPr>
              <a:t>	</a:t>
            </a:r>
            <a:r>
              <a:rPr lang="en-US" sz="1800" dirty="0" err="1">
                <a:effectLst/>
                <a:latin typeface="Monaco" pitchFamily="2" charset="0"/>
              </a:rPr>
              <a:t>plt.show</a:t>
            </a:r>
            <a:r>
              <a:rPr lang="en-US" sz="1800" dirty="0">
                <a:effectLst/>
                <a:latin typeface="Monaco" pitchFamily="2" charset="0"/>
              </a:rPr>
              <a:t>() </a:t>
            </a:r>
            <a:endParaRPr lang="en-US" dirty="0">
              <a:effectLst/>
              <a:latin typeface="Monaco" pitchFamily="2" charset="0"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DejaVuSerif"/>
              </a:rPr>
              <a:t>Разработчики библиотеки </a:t>
            </a:r>
            <a:r>
              <a:rPr lang="en-US" sz="1800" dirty="0">
                <a:effectLst/>
                <a:latin typeface="DejaVuSerif"/>
              </a:rPr>
              <a:t>Matplotlib </a:t>
            </a:r>
            <a:r>
              <a:rPr lang="ru-RU" sz="1800" dirty="0">
                <a:effectLst/>
                <a:latin typeface="DejaVuSerif"/>
              </a:rPr>
              <a:t>старались следовать логике работы пакета </a:t>
            </a:r>
            <a:r>
              <a:rPr lang="en-US" sz="1800" dirty="0" err="1">
                <a:effectLst/>
                <a:latin typeface="DejaVuSerif"/>
              </a:rPr>
              <a:t>Matlab</a:t>
            </a:r>
            <a:r>
              <a:rPr lang="en-US" sz="1800" dirty="0">
                <a:effectLst/>
                <a:latin typeface="DejaVuSerif"/>
              </a:rPr>
              <a:t>. </a:t>
            </a:r>
            <a:r>
              <a:rPr lang="ru-RU" sz="1800" dirty="0">
                <a:effectLst/>
                <a:latin typeface="DejaVuSerif"/>
              </a:rPr>
              <a:t>Контекст изображения (</a:t>
            </a:r>
            <a:r>
              <a:rPr lang="en-US" sz="1800" dirty="0">
                <a:effectLst/>
                <a:latin typeface="DejaVuSerif"/>
              </a:rPr>
              <a:t>figure) </a:t>
            </a:r>
            <a:r>
              <a:rPr lang="ru-RU" sz="1800" dirty="0">
                <a:effectLst/>
                <a:latin typeface="DejaVuSerif"/>
              </a:rPr>
              <a:t>создается автоматически и последовательно модифицируется вызовом функций имитирующих интерактивные команды. </a:t>
            </a:r>
            <a:endParaRPr lang="ru-RU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195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2E703-C66C-7174-7CE0-C5426BD3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ADA0F3-1170-4004-DF04-35E11790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D27F92A-D339-CD08-BF04-1F6C06208C6C}"/>
              </a:ext>
            </a:extLst>
          </p:cNvPr>
          <p:cNvSpPr/>
          <p:nvPr/>
        </p:nvSpPr>
        <p:spPr>
          <a:xfrm>
            <a:off x="905097" y="2987749"/>
            <a:ext cx="3092746" cy="4412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64EEC-F254-CAE7-430A-F34EC57C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</a:t>
            </a:r>
            <a:r>
              <a:rPr lang="en-US" dirty="0"/>
              <a:t>plot() </a:t>
            </a:r>
            <a:r>
              <a:rPr lang="ru-RU" dirty="0"/>
              <a:t>и </a:t>
            </a:r>
            <a:r>
              <a:rPr lang="en-US" dirty="0"/>
              <a:t>close()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5F9190-21AA-2F96-5B2C-04259D045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DejaVuSerif"/>
              </a:rPr>
              <a:t>Функция </a:t>
            </a:r>
            <a:r>
              <a:rPr lang="en-US" sz="1800" dirty="0">
                <a:effectLst/>
                <a:latin typeface="DejaVuSerif"/>
              </a:rPr>
              <a:t>plot() </a:t>
            </a:r>
            <a:r>
              <a:rPr lang="ru-RU" sz="1800" dirty="0">
                <a:effectLst/>
                <a:latin typeface="DejaVuSerif"/>
              </a:rPr>
              <a:t>используется для отображения традиционных двумерных графиков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Функция </a:t>
            </a:r>
            <a:r>
              <a:rPr lang="en-US" sz="1800" dirty="0">
                <a:effectLst/>
                <a:latin typeface="DejaVuSerif"/>
              </a:rPr>
              <a:t>plot() </a:t>
            </a:r>
            <a:r>
              <a:rPr lang="ru-RU" sz="1800" dirty="0">
                <a:effectLst/>
                <a:latin typeface="DejaVuSerif"/>
              </a:rPr>
              <a:t>воспринимает любое количество позиционных и/или именованных аргументов </a:t>
            </a:r>
            <a:endParaRPr lang="ru-RU" dirty="0"/>
          </a:p>
          <a:p>
            <a:pPr marL="0" indent="0">
              <a:buNone/>
            </a:pPr>
            <a:r>
              <a:rPr lang="ru-RU" sz="1800" dirty="0">
                <a:effectLst/>
                <a:latin typeface="Monaco" pitchFamily="2" charset="0"/>
              </a:rPr>
              <a:t>  </a:t>
            </a:r>
            <a:r>
              <a:rPr lang="en-US" sz="1800" dirty="0">
                <a:effectLst/>
                <a:latin typeface="Monaco" pitchFamily="2" charset="0"/>
              </a:rPr>
              <a:t>plot(*</a:t>
            </a:r>
            <a:r>
              <a:rPr lang="en-US" sz="1800" dirty="0" err="1">
                <a:effectLst/>
                <a:latin typeface="Monaco" pitchFamily="2" charset="0"/>
              </a:rPr>
              <a:t>args</a:t>
            </a:r>
            <a:r>
              <a:rPr lang="en-US" sz="1800" dirty="0">
                <a:effectLst/>
                <a:latin typeface="Monaco" pitchFamily="2" charset="0"/>
              </a:rPr>
              <a:t>, **</a:t>
            </a:r>
            <a:r>
              <a:rPr lang="en-US" sz="1800" dirty="0" err="1">
                <a:effectLst/>
                <a:latin typeface="Monaco" pitchFamily="2" charset="0"/>
              </a:rPr>
              <a:t>kwargs</a:t>
            </a:r>
            <a:r>
              <a:rPr lang="en-US" sz="1800" dirty="0">
                <a:effectLst/>
                <a:latin typeface="Monaco" pitchFamily="2" charset="0"/>
              </a:rPr>
              <a:t>) </a:t>
            </a:r>
            <a:endParaRPr lang="en-US" dirty="0">
              <a:effectLst/>
              <a:latin typeface="Monaco" pitchFamily="2" charset="0"/>
            </a:endParaRPr>
          </a:p>
          <a:p>
            <a:r>
              <a:rPr lang="ru-RU" sz="1800" dirty="0">
                <a:effectLst/>
                <a:latin typeface="DejaVuSerif"/>
              </a:rPr>
              <a:t>После завершения работы с графиком и его отображения на экране или сохранения в </a:t>
            </a:r>
            <a:r>
              <a:rPr lang="ru-RU" sz="1800" dirty="0" err="1">
                <a:effectLst/>
                <a:latin typeface="DejaVuSerif"/>
              </a:rPr>
              <a:t>файле</a:t>
            </a:r>
            <a:r>
              <a:rPr lang="ru-RU" sz="1800" dirty="0">
                <a:effectLst/>
                <a:latin typeface="DejaVuSerif"/>
              </a:rPr>
              <a:t> следует вызвать функцию </a:t>
            </a:r>
            <a:r>
              <a:rPr lang="en-US" sz="1800" dirty="0">
                <a:effectLst/>
                <a:latin typeface="DejaVuSerif"/>
              </a:rPr>
              <a:t>close()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Функция </a:t>
            </a:r>
            <a:r>
              <a:rPr lang="en-US" sz="1800" dirty="0">
                <a:effectLst/>
                <a:latin typeface="DejaVuSerif"/>
              </a:rPr>
              <a:t>close() "</a:t>
            </a:r>
            <a:r>
              <a:rPr lang="ru-RU" sz="1800" dirty="0">
                <a:effectLst/>
                <a:latin typeface="DejaVuSerif"/>
              </a:rPr>
              <a:t>очищает холст" делая его готовым для отображения нового графика, то есть устанавливает значения по умолчанию для контекста изображения </a:t>
            </a:r>
            <a:r>
              <a:rPr lang="en-US" sz="1800" dirty="0">
                <a:effectLst/>
                <a:latin typeface="DejaVuSerif"/>
              </a:rPr>
              <a:t>figure </a:t>
            </a:r>
            <a:endParaRPr lang="en-US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936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02B48-ADCB-D60F-23FA-EC4EF7BD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Правила интерпретации аргументов функции </a:t>
            </a:r>
            <a:r>
              <a:rPr lang="en-US" dirty="0"/>
              <a:t>plot()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1D3EE9-3629-DA10-C84C-C557FBA89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DejaVuSerif"/>
              </a:rPr>
              <a:t>Аргумент может быть одномерным или двумерным массивом </a:t>
            </a:r>
            <a:endParaRPr lang="ru-RU" dirty="0">
              <a:effectLst/>
            </a:endParaRPr>
          </a:p>
          <a:p>
            <a:r>
              <a:rPr lang="ru-RU" sz="1800" dirty="0" err="1">
                <a:effectLst/>
                <a:latin typeface="DejaVuSerif"/>
              </a:rPr>
              <a:t>Одномерныи</a:t>
            </a:r>
            <a:r>
              <a:rPr lang="ru-RU" sz="1800" dirty="0">
                <a:effectLst/>
                <a:latin typeface="DejaVuSerif"/>
              </a:rPr>
              <a:t>̆ массив это последовательность координат по </a:t>
            </a:r>
            <a:r>
              <a:rPr lang="ru-RU" sz="1800" dirty="0" err="1">
                <a:effectLst/>
                <a:latin typeface="DejaVuSerif"/>
              </a:rPr>
              <a:t>однои</a:t>
            </a:r>
            <a:r>
              <a:rPr lang="ru-RU" sz="1800" dirty="0">
                <a:effectLst/>
                <a:latin typeface="DejaVuSerif"/>
              </a:rPr>
              <a:t>̆ оси графика </a:t>
            </a:r>
            <a:endParaRPr lang="ru-RU" dirty="0">
              <a:effectLst/>
            </a:endParaRPr>
          </a:p>
          <a:p>
            <a:r>
              <a:rPr lang="ru-RU" sz="1800" dirty="0" err="1">
                <a:effectLst/>
                <a:latin typeface="DejaVuSerif"/>
              </a:rPr>
              <a:t>Двумерныи</a:t>
            </a:r>
            <a:r>
              <a:rPr lang="ru-RU" sz="1800" dirty="0">
                <a:effectLst/>
                <a:latin typeface="DejaVuSerif"/>
              </a:rPr>
              <a:t>̆ массив это </a:t>
            </a:r>
            <a:r>
              <a:rPr lang="ru-RU" sz="1800" i="1" dirty="0">
                <a:effectLst/>
                <a:latin typeface="DejaVuSerif"/>
              </a:rPr>
              <a:t>несколько </a:t>
            </a:r>
            <a:r>
              <a:rPr lang="ru-RU" sz="1800" i="1" dirty="0" err="1">
                <a:effectLst/>
                <a:latin typeface="DejaVuSerif"/>
              </a:rPr>
              <a:t>последовательностеи</a:t>
            </a:r>
            <a:r>
              <a:rPr lang="ru-RU" sz="1800" i="1" dirty="0">
                <a:effectLst/>
                <a:latin typeface="DejaVuSerif"/>
              </a:rPr>
              <a:t>̆ </a:t>
            </a:r>
            <a:r>
              <a:rPr lang="ru-RU" sz="1800" dirty="0">
                <a:effectLst/>
                <a:latin typeface="DejaVuSerif"/>
              </a:rPr>
              <a:t>координат по </a:t>
            </a:r>
            <a:r>
              <a:rPr lang="ru-RU" sz="1800" dirty="0" err="1">
                <a:effectLst/>
                <a:latin typeface="DejaVuSerif"/>
              </a:rPr>
              <a:t>однои</a:t>
            </a:r>
            <a:r>
              <a:rPr lang="ru-RU" sz="1800" dirty="0">
                <a:effectLst/>
                <a:latin typeface="DejaVuSerif"/>
              </a:rPr>
              <a:t>̆ оси графика: </a:t>
            </a:r>
            <a:endParaRPr lang="ru-RU" dirty="0"/>
          </a:p>
          <a:p>
            <a:pPr lvl="1"/>
            <a:r>
              <a:rPr lang="ru-RU" sz="1800" dirty="0">
                <a:effectLst/>
                <a:latin typeface="DejaVuSerif"/>
              </a:rPr>
              <a:t>размерность по оси </a:t>
            </a:r>
            <a:r>
              <a:rPr lang="en-US" sz="1800" dirty="0">
                <a:effectLst/>
                <a:latin typeface="DejaVuSerif"/>
              </a:rPr>
              <a:t>X </a:t>
            </a:r>
            <a:r>
              <a:rPr lang="ru-RU" sz="1800" dirty="0">
                <a:effectLst/>
                <a:latin typeface="DejaVuSerif"/>
              </a:rPr>
              <a:t>это число </a:t>
            </a:r>
            <a:r>
              <a:rPr lang="ru-RU" sz="1800" dirty="0" err="1">
                <a:effectLst/>
                <a:latin typeface="DejaVuSerif"/>
              </a:rPr>
              <a:t>последовательностеи</a:t>
            </a:r>
            <a:r>
              <a:rPr lang="ru-RU" sz="1800" dirty="0">
                <a:effectLst/>
                <a:latin typeface="DejaVuSerif"/>
              </a:rPr>
              <a:t>̆ </a:t>
            </a:r>
            <a:endParaRPr lang="ru-RU" sz="3200" dirty="0">
              <a:effectLst/>
            </a:endParaRPr>
          </a:p>
          <a:p>
            <a:pPr lvl="1"/>
            <a:r>
              <a:rPr lang="ru-RU" sz="1800" dirty="0">
                <a:effectLst/>
                <a:latin typeface="DejaVuSerif"/>
              </a:rPr>
              <a:t>размерность по оси </a:t>
            </a:r>
            <a:r>
              <a:rPr lang="en-US" sz="1800" dirty="0">
                <a:effectLst/>
                <a:latin typeface="DejaVuSerif"/>
              </a:rPr>
              <a:t>Y </a:t>
            </a:r>
            <a:r>
              <a:rPr lang="ru-RU" sz="1800" dirty="0">
                <a:effectLst/>
                <a:latin typeface="DejaVuSerif"/>
              </a:rPr>
              <a:t>это число точек в последовательности, то есть каждому </a:t>
            </a:r>
            <a:r>
              <a:rPr lang="ru-RU" sz="1800" i="1" dirty="0">
                <a:effectLst/>
                <a:latin typeface="DejaVuSerif"/>
              </a:rPr>
              <a:t>столбцу </a:t>
            </a:r>
            <a:r>
              <a:rPr lang="ru-RU" sz="1800" dirty="0">
                <a:effectLst/>
                <a:latin typeface="DejaVuSerif"/>
              </a:rPr>
              <a:t>матрицы соответствует своя кривая на графике </a:t>
            </a:r>
            <a:endParaRPr lang="ru-RU" sz="3200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42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4BC8C-5B4F-A128-401B-03A28F63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Правила интерпретации аргументов функции </a:t>
            </a:r>
            <a:r>
              <a:rPr lang="en-US" dirty="0"/>
              <a:t>plot()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7F254E-DDA2-3F13-41B1-193B90A37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 err="1">
                <a:effectLst/>
                <a:latin typeface="DejaVuSerif"/>
              </a:rPr>
              <a:t>Единственныи</a:t>
            </a:r>
            <a:r>
              <a:rPr lang="ru-RU" sz="1800" dirty="0">
                <a:effectLst/>
                <a:latin typeface="DejaVuSerif"/>
              </a:rPr>
              <a:t>̆ аргумент-массив это координаты по оси </a:t>
            </a:r>
            <a:r>
              <a:rPr lang="en-US" sz="1800" dirty="0">
                <a:effectLst/>
                <a:latin typeface="DejaVuSerif"/>
              </a:rPr>
              <a:t>Y. </a:t>
            </a:r>
            <a:r>
              <a:rPr lang="ru-RU" sz="1800" dirty="0">
                <a:effectLst/>
                <a:latin typeface="DejaVuSerif"/>
              </a:rPr>
              <a:t>При этом координаты по оси </a:t>
            </a:r>
            <a:r>
              <a:rPr lang="en-US" sz="1800" dirty="0">
                <a:effectLst/>
                <a:latin typeface="DejaVuSerif"/>
              </a:rPr>
              <a:t>X </a:t>
            </a:r>
            <a:r>
              <a:rPr lang="ru-RU" sz="1800" dirty="0">
                <a:effectLst/>
                <a:latin typeface="DejaVuSerif"/>
              </a:rPr>
              <a:t>формируются как последовательность целых чисел, начинающаяся с нуля.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Если аргументов-массивов два, то </a:t>
            </a:r>
            <a:r>
              <a:rPr lang="ru-RU" sz="1800" dirty="0" err="1">
                <a:effectLst/>
                <a:latin typeface="DejaVuSerif"/>
              </a:rPr>
              <a:t>первыи</a:t>
            </a:r>
            <a:r>
              <a:rPr lang="ru-RU" sz="1800" dirty="0">
                <a:effectLst/>
                <a:latin typeface="DejaVuSerif"/>
              </a:rPr>
              <a:t>̆ массив это координаты по оси </a:t>
            </a:r>
            <a:r>
              <a:rPr lang="en-US" sz="1800" dirty="0">
                <a:effectLst/>
                <a:latin typeface="DejaVuSerif"/>
              </a:rPr>
              <a:t>X, </a:t>
            </a:r>
            <a:r>
              <a:rPr lang="ru-RU" sz="1800" dirty="0" err="1">
                <a:effectLst/>
                <a:latin typeface="DejaVuSerif"/>
              </a:rPr>
              <a:t>второи</a:t>
            </a:r>
            <a:r>
              <a:rPr lang="ru-RU" sz="1800" dirty="0">
                <a:effectLst/>
                <a:latin typeface="DejaVuSerif"/>
              </a:rPr>
              <a:t>̆ массив это координаты по оси </a:t>
            </a:r>
            <a:r>
              <a:rPr lang="en-US" sz="1800" dirty="0">
                <a:effectLst/>
                <a:latin typeface="DejaVuSerif"/>
              </a:rPr>
              <a:t>Y </a:t>
            </a:r>
            <a:endParaRPr lang="en-US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После аргументов-массивов может следовать аргумент-формат, текстовая строка определяющая вид графика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erif"/>
              </a:rPr>
              <a:t>Последовательность "аргумент(ы)-массив(ы), аргумент-формат" может повторяться несколько раз </a:t>
            </a:r>
            <a:endParaRPr lang="ru-RU" dirty="0">
              <a:effectLst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DejaVuSansMono"/>
              </a:rPr>
              <a:t># Один массив + формат, три раза </a:t>
            </a:r>
            <a:r>
              <a:rPr lang="en-US" sz="1800" dirty="0" err="1">
                <a:effectLst/>
                <a:latin typeface="DejaVuSansMono"/>
              </a:rPr>
              <a:t>plt.plot</a:t>
            </a:r>
            <a:r>
              <a:rPr lang="en-US" sz="1800" dirty="0">
                <a:effectLst/>
                <a:latin typeface="DejaVuSansMono"/>
              </a:rPr>
              <a:t>(a1, 'o', a2, '+', a3, '*')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DejaVuSansMono"/>
              </a:rPr>
              <a:t># </a:t>
            </a:r>
            <a:r>
              <a:rPr lang="ru-RU" sz="1800" dirty="0">
                <a:effectLst/>
                <a:latin typeface="DejaVuSansMono"/>
              </a:rPr>
              <a:t>Два массива + формат, два раза</a:t>
            </a:r>
            <a:br>
              <a:rPr lang="ru-RU" sz="1800" dirty="0">
                <a:effectLst/>
                <a:latin typeface="DejaVuSansMono"/>
              </a:rPr>
            </a:br>
            <a:r>
              <a:rPr lang="en-US" sz="1800" dirty="0" err="1">
                <a:effectLst/>
                <a:latin typeface="DejaVuSansMono"/>
              </a:rPr>
              <a:t>plt.plot</a:t>
            </a:r>
            <a:r>
              <a:rPr lang="en-US" sz="1800" dirty="0">
                <a:effectLst/>
                <a:latin typeface="DejaVuSansMono"/>
              </a:rPr>
              <a:t>(range(a1.size), a1, 'o', range(a2.size), a2, '+') </a:t>
            </a:r>
            <a:endParaRPr lang="en-US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23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2D97B-B4A0-254D-CAA8-FCBC9E26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Аргумент-формат 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F01FD-31F8-0066-A472-2C35920B30C0}"/>
              </a:ext>
            </a:extLst>
          </p:cNvPr>
          <p:cNvSpPr txBox="1"/>
          <p:nvPr/>
        </p:nvSpPr>
        <p:spPr>
          <a:xfrm>
            <a:off x="713711" y="1480870"/>
            <a:ext cx="799435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DejaVuSansMono"/>
              </a:rPr>
              <a:t>График в виде линии</a:t>
            </a:r>
          </a:p>
          <a:p>
            <a:r>
              <a:rPr lang="ru-RU" sz="1800" dirty="0">
                <a:effectLst/>
                <a:latin typeface="DejaVuSansMono"/>
              </a:rPr>
              <a:t>'-’ : сплошная линия			'--' : штриховая линия </a:t>
            </a:r>
            <a:endParaRPr lang="ru-RU" dirty="0">
              <a:effectLst/>
            </a:endParaRPr>
          </a:p>
          <a:p>
            <a:r>
              <a:rPr lang="ru-RU" sz="1800" b="1" dirty="0">
                <a:effectLst/>
                <a:latin typeface="DejaVuSansMono"/>
              </a:rPr>
              <a:t>График в виде точек (маркеров)</a:t>
            </a:r>
          </a:p>
          <a:p>
            <a:r>
              <a:rPr lang="ru-RU" sz="1800" dirty="0">
                <a:effectLst/>
                <a:latin typeface="DejaVuSansMono"/>
              </a:rPr>
              <a:t>'.' : точка						 </a:t>
            </a:r>
            <a:r>
              <a:rPr lang="en-US" dirty="0"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s' : </a:t>
            </a:r>
            <a:r>
              <a:rPr lang="ru-RU" sz="1800" dirty="0">
                <a:effectLst/>
                <a:latin typeface="DejaVuSansMono"/>
              </a:rPr>
              <a:t>квадрат</a:t>
            </a:r>
          </a:p>
          <a:p>
            <a:r>
              <a:rPr lang="ru-RU" sz="1800" dirty="0">
                <a:effectLst/>
                <a:latin typeface="DejaVuSansMono"/>
              </a:rPr>
              <a:t>',' : один пиксель</a:t>
            </a:r>
            <a:r>
              <a:rPr lang="en-US" sz="1800" dirty="0">
                <a:effectLst/>
                <a:latin typeface="DejaVuSansMono"/>
              </a:rPr>
              <a:t>				  </a:t>
            </a: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p' : </a:t>
            </a:r>
            <a:r>
              <a:rPr lang="ru-RU" sz="1800" dirty="0">
                <a:effectLst/>
                <a:latin typeface="DejaVuSansMono"/>
              </a:rPr>
              <a:t>пятиугольник </a:t>
            </a:r>
            <a:br>
              <a:rPr lang="ru-RU" sz="1800" dirty="0">
                <a:effectLst/>
                <a:latin typeface="DejaVuSansMono"/>
              </a:rPr>
            </a:b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o' : </a:t>
            </a:r>
            <a:r>
              <a:rPr lang="ru-RU" sz="1800" dirty="0">
                <a:effectLst/>
                <a:latin typeface="DejaVuSansMono"/>
              </a:rPr>
              <a:t>большая точка</a:t>
            </a:r>
            <a:r>
              <a:rPr lang="en-US" sz="1800" dirty="0">
                <a:effectLst/>
                <a:latin typeface="DejaVuSansMono"/>
              </a:rPr>
              <a:t>				</a:t>
            </a:r>
            <a:r>
              <a:rPr lang="ru-RU" sz="1800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'*' : звезда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v' : </a:t>
            </a:r>
            <a:r>
              <a:rPr lang="ru-RU" sz="1800" dirty="0">
                <a:effectLst/>
                <a:latin typeface="DejaVuSansMono"/>
              </a:rPr>
              <a:t>треугольник вниз </a:t>
            </a:r>
            <a:r>
              <a:rPr lang="en-US" sz="1800" dirty="0">
                <a:effectLst/>
                <a:latin typeface="DejaVuSansMono"/>
              </a:rPr>
              <a:t>			</a:t>
            </a:r>
            <a:r>
              <a:rPr lang="ru-RU" sz="1800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h' : </a:t>
            </a:r>
            <a:r>
              <a:rPr lang="ru-RU" sz="1800" dirty="0">
                <a:effectLst/>
                <a:latin typeface="DejaVuSansMono"/>
              </a:rPr>
              <a:t>шестиугольник ^ </a:t>
            </a:r>
          </a:p>
          <a:p>
            <a:r>
              <a:rPr lang="ru-RU" sz="1800" dirty="0">
                <a:effectLst/>
                <a:latin typeface="DejaVuSansMono"/>
              </a:rPr>
              <a:t>'^' : треугольник вверх </a:t>
            </a:r>
            <a:r>
              <a:rPr lang="en-US" sz="1800" dirty="0">
                <a:effectLst/>
                <a:latin typeface="DejaVuSansMono"/>
              </a:rPr>
              <a:t>			</a:t>
            </a:r>
            <a:r>
              <a:rPr lang="ru-RU" sz="1800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H' : </a:t>
            </a:r>
            <a:r>
              <a:rPr lang="ru-RU" sz="1800" dirty="0">
                <a:effectLst/>
                <a:latin typeface="DejaVuSansMono"/>
              </a:rPr>
              <a:t>шестиугольник &gt; </a:t>
            </a:r>
          </a:p>
          <a:p>
            <a:r>
              <a:rPr lang="ru-RU" sz="1800" dirty="0">
                <a:effectLst/>
                <a:latin typeface="DejaVuSansMono"/>
              </a:rPr>
              <a:t>'&lt;' : треугольник влево </a:t>
            </a:r>
            <a:r>
              <a:rPr lang="en-US" sz="1800" dirty="0">
                <a:effectLst/>
                <a:latin typeface="DejaVuSansMono"/>
              </a:rPr>
              <a:t>			</a:t>
            </a:r>
            <a:r>
              <a:rPr lang="ru-RU" sz="1800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'+' : знак +</a:t>
            </a:r>
          </a:p>
          <a:p>
            <a:r>
              <a:rPr lang="ru-RU" sz="1800" dirty="0">
                <a:effectLst/>
                <a:latin typeface="DejaVuSansMono"/>
              </a:rPr>
              <a:t>'&gt;' : треугольник вправо </a:t>
            </a:r>
            <a:r>
              <a:rPr lang="en-US" sz="1800" dirty="0">
                <a:effectLst/>
                <a:latin typeface="DejaVuSansMono"/>
              </a:rPr>
              <a:t>		</a:t>
            </a:r>
            <a:r>
              <a:rPr lang="ru-RU" sz="1800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x' : </a:t>
            </a:r>
            <a:r>
              <a:rPr lang="ru-RU" sz="1800" dirty="0">
                <a:effectLst/>
                <a:latin typeface="DejaVuSansMono"/>
              </a:rPr>
              <a:t>знак </a:t>
            </a:r>
            <a:r>
              <a:rPr lang="en-US" sz="1800" dirty="0">
                <a:effectLst/>
                <a:latin typeface="DejaVuSansMono"/>
              </a:rPr>
              <a:t>x</a:t>
            </a:r>
            <a:endParaRPr lang="ru-RU" sz="1800" dirty="0">
              <a:effectLst/>
              <a:latin typeface="DejaVuSansMono"/>
            </a:endParaRPr>
          </a:p>
          <a:p>
            <a:r>
              <a:rPr lang="ru-RU" sz="1800" dirty="0">
                <a:effectLst/>
                <a:latin typeface="DejaVuSansMono"/>
              </a:rPr>
              <a:t>'1' : три луча вниз </a:t>
            </a:r>
            <a:r>
              <a:rPr lang="en-US" sz="1800" dirty="0">
                <a:effectLst/>
                <a:latin typeface="DejaVuSansMono"/>
              </a:rPr>
              <a:t>				  'D' : </a:t>
            </a:r>
            <a:r>
              <a:rPr lang="ru-RU" sz="1800" dirty="0">
                <a:effectLst/>
                <a:latin typeface="DejaVuSansMono"/>
              </a:rPr>
              <a:t>ромб </a:t>
            </a:r>
            <a:r>
              <a:rPr lang="ru-RU" sz="1800" dirty="0" err="1">
                <a:effectLst/>
                <a:latin typeface="DejaVuSansMono"/>
              </a:rPr>
              <a:t>обычныи</a:t>
            </a:r>
            <a:r>
              <a:rPr lang="ru-RU" sz="1800" dirty="0">
                <a:effectLst/>
                <a:latin typeface="DejaVuSansMono"/>
              </a:rPr>
              <a:t>̆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ansMono"/>
              </a:rPr>
              <a:t>'2' : три луча вверх </a:t>
            </a:r>
            <a:r>
              <a:rPr lang="en-US" sz="1800" dirty="0">
                <a:effectLst/>
                <a:latin typeface="DejaVuSansMono"/>
              </a:rPr>
              <a:t>			</a:t>
            </a:r>
            <a:r>
              <a:rPr lang="ru-RU" sz="1800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'</a:t>
            </a:r>
            <a:r>
              <a:rPr lang="en-US" sz="1800" dirty="0">
                <a:effectLst/>
                <a:latin typeface="DejaVuSansMono"/>
              </a:rPr>
              <a:t>d' : </a:t>
            </a:r>
            <a:r>
              <a:rPr lang="ru-RU" sz="1800" dirty="0">
                <a:effectLst/>
                <a:latin typeface="DejaVuSansMono"/>
              </a:rPr>
              <a:t>ромб </a:t>
            </a:r>
            <a:r>
              <a:rPr lang="ru-RU" sz="1800" dirty="0" err="1">
                <a:effectLst/>
                <a:latin typeface="DejaVuSansMono"/>
              </a:rPr>
              <a:t>тонкии</a:t>
            </a:r>
            <a:r>
              <a:rPr lang="ru-RU" sz="1800" dirty="0">
                <a:effectLst/>
                <a:latin typeface="DejaVuSansMono"/>
              </a:rPr>
              <a:t>̆</a:t>
            </a:r>
          </a:p>
          <a:p>
            <a:r>
              <a:rPr lang="ru-RU" sz="1800" dirty="0">
                <a:effectLst/>
                <a:latin typeface="DejaVuSansMono"/>
              </a:rPr>
              <a:t>'3' : три луча влево </a:t>
            </a:r>
            <a:r>
              <a:rPr lang="en-US" sz="1800" dirty="0">
                <a:effectLst/>
                <a:latin typeface="DejaVuSansMono"/>
              </a:rPr>
              <a:t>			</a:t>
            </a:r>
            <a:r>
              <a:rPr lang="ru-RU" sz="1800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'|' : знак |</a:t>
            </a:r>
          </a:p>
          <a:p>
            <a:r>
              <a:rPr lang="ru-RU" sz="1800" dirty="0">
                <a:effectLst/>
                <a:latin typeface="DejaVuSansMono"/>
              </a:rPr>
              <a:t>‘4' : три луча вправо </a:t>
            </a:r>
            <a:r>
              <a:rPr lang="en-US" sz="1800" dirty="0">
                <a:effectLst/>
                <a:latin typeface="DejaVuSansMono"/>
              </a:rPr>
              <a:t>			</a:t>
            </a:r>
            <a:r>
              <a:rPr lang="ru-RU" sz="1800" dirty="0">
                <a:effectLst/>
                <a:latin typeface="DejaVuSansMono"/>
              </a:rPr>
              <a:t> </a:t>
            </a:r>
            <a:r>
              <a:rPr lang="en-US" sz="1800" dirty="0">
                <a:effectLst/>
                <a:latin typeface="DejaVuSansMono"/>
              </a:rPr>
              <a:t> </a:t>
            </a:r>
            <a:r>
              <a:rPr lang="ru-RU" sz="1800" dirty="0">
                <a:effectLst/>
                <a:latin typeface="DejaVuSansMono"/>
              </a:rPr>
              <a:t>'_' : знак _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DejaVuSansMono"/>
              </a:rPr>
              <a:t>'-.' : штрих-пунктирная линия </a:t>
            </a:r>
            <a:r>
              <a:rPr lang="en-US" sz="1800" dirty="0">
                <a:effectLst/>
                <a:latin typeface="DejaVuSansMono"/>
              </a:rPr>
              <a:t>	  </a:t>
            </a:r>
            <a:r>
              <a:rPr lang="ru-RU" sz="1800" dirty="0">
                <a:effectLst/>
                <a:latin typeface="DejaVuSansMono"/>
              </a:rPr>
              <a:t>':' : пунктирная линия </a:t>
            </a:r>
          </a:p>
          <a:p>
            <a:br>
              <a:rPr lang="ru-RU" sz="1800" dirty="0">
                <a:effectLst/>
                <a:latin typeface="DejaVuSansMono"/>
              </a:rPr>
            </a:br>
            <a:br>
              <a:rPr lang="ru-RU" sz="1800" dirty="0">
                <a:effectLst/>
                <a:latin typeface="DejaVuSansMono"/>
              </a:rPr>
            </a:br>
            <a:br>
              <a:rPr lang="ru-RU" sz="1800" dirty="0">
                <a:effectLst/>
                <a:latin typeface="DejaVuSansMono"/>
              </a:rPr>
            </a:br>
            <a:br>
              <a:rPr lang="en-US" sz="1800" dirty="0">
                <a:effectLst/>
                <a:latin typeface="DejaVuSansMono"/>
              </a:rPr>
            </a:br>
            <a:br>
              <a:rPr lang="ru-RU" sz="1800" dirty="0">
                <a:effectLst/>
                <a:latin typeface="DejaVuSansMono"/>
              </a:rPr>
            </a:br>
            <a:br>
              <a:rPr lang="ru-RU" sz="1800" dirty="0">
                <a:effectLst/>
                <a:latin typeface="DejaVuSansMono"/>
              </a:rPr>
            </a:b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14983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1373</TotalTime>
  <Words>3305</Words>
  <Application>Microsoft Macintosh PowerPoint</Application>
  <PresentationFormat>Экран (4:3)</PresentationFormat>
  <Paragraphs>225</Paragraphs>
  <Slides>34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DejaVuSansMono</vt:lpstr>
      <vt:lpstr>DejaVuSerif</vt:lpstr>
      <vt:lpstr>Fira Sans</vt:lpstr>
      <vt:lpstr>Menlo</vt:lpstr>
      <vt:lpstr>Monaco</vt:lpstr>
      <vt:lpstr>Тема Office</vt:lpstr>
      <vt:lpstr>Информатика</vt:lpstr>
      <vt:lpstr>Модуль matplotlib </vt:lpstr>
      <vt:lpstr>Формат данных </vt:lpstr>
      <vt:lpstr>Простой график </vt:lpstr>
      <vt:lpstr>Презентация PowerPoint</vt:lpstr>
      <vt:lpstr>Функции plot() и close() </vt:lpstr>
      <vt:lpstr>Правила интерпретации аргументов функции plot() </vt:lpstr>
      <vt:lpstr>Правила интерпретации аргументов функции plot() </vt:lpstr>
      <vt:lpstr>Аргумент-формат </vt:lpstr>
      <vt:lpstr>Аргумент-формат, цвет </vt:lpstr>
      <vt:lpstr>Именованные аргументы </vt:lpstr>
      <vt:lpstr>Масштаб и оси координат </vt:lpstr>
      <vt:lpstr>Функция figure() </vt:lpstr>
      <vt:lpstr>Размер изображения </vt:lpstr>
      <vt:lpstr>Надписи к осям </vt:lpstr>
      <vt:lpstr>Пояснения к графику (легенда) </vt:lpstr>
      <vt:lpstr>Координатная сетка </vt:lpstr>
      <vt:lpstr>Несколько графиков на одном изображении </vt:lpstr>
      <vt:lpstr>Аргументы sharex, sharey и fig_kw </vt:lpstr>
      <vt:lpstr>Стили отображения </vt:lpstr>
      <vt:lpstr>Заливка графика </vt:lpstr>
      <vt:lpstr>Функция imshow() </vt:lpstr>
      <vt:lpstr>Массив как цветовая карта </vt:lpstr>
      <vt:lpstr>Трехмерный график </vt:lpstr>
      <vt:lpstr>Загрузка и сохранение изображений </vt:lpstr>
      <vt:lpstr>Что такое Seaborn?</vt:lpstr>
      <vt:lpstr>Импорт библиотеки</vt:lpstr>
      <vt:lpstr>Строим первые графики</vt:lpstr>
      <vt:lpstr>Диаграмма рассеяния — Scatter Plot</vt:lpstr>
      <vt:lpstr>Линейный график — Line Plot</vt:lpstr>
      <vt:lpstr>Столбчатая диаграмма — Bar Plot</vt:lpstr>
      <vt:lpstr>Seaborn и Pandas</vt:lpstr>
      <vt:lpstr>График HeatMap</vt:lpstr>
      <vt:lpstr>Литература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Maksim Baranov</dc:creator>
  <cp:lastModifiedBy>Maksim Baranov</cp:lastModifiedBy>
  <cp:revision>16</cp:revision>
  <dcterms:created xsi:type="dcterms:W3CDTF">2023-11-04T10:39:33Z</dcterms:created>
  <dcterms:modified xsi:type="dcterms:W3CDTF">2023-11-05T09:34:35Z</dcterms:modified>
</cp:coreProperties>
</file>